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5"/>
  </p:notesMasterIdLst>
  <p:sldIdLst>
    <p:sldId id="257" r:id="rId2"/>
    <p:sldId id="259" r:id="rId3"/>
    <p:sldId id="261" r:id="rId4"/>
    <p:sldId id="277" r:id="rId5"/>
    <p:sldId id="263" r:id="rId6"/>
    <p:sldId id="279" r:id="rId7"/>
    <p:sldId id="262" r:id="rId8"/>
    <p:sldId id="264" r:id="rId9"/>
    <p:sldId id="266" r:id="rId10"/>
    <p:sldId id="282" r:id="rId11"/>
    <p:sldId id="274" r:id="rId12"/>
    <p:sldId id="288" r:id="rId13"/>
    <p:sldId id="270" r:id="rId14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74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94660"/>
  </p:normalViewPr>
  <p:slideViewPr>
    <p:cSldViewPr snapToGrid="0">
      <p:cViewPr varScale="1">
        <p:scale>
          <a:sx n="79" d="100"/>
          <a:sy n="79" d="100"/>
        </p:scale>
        <p:origin x="132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08D26B0-E94F-179D-3352-FA29CC96733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BE5E62-47FA-76EA-DAD6-799C97EB710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1269886-E69F-437E-B17D-8005D3512EB1}" type="datetimeFigureOut">
              <a:rPr lang="en-US"/>
              <a:pPr>
                <a:defRPr/>
              </a:pPr>
              <a:t>6/4/2024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C9DEDA0-E6EB-ECB0-7EC7-55AB0881FA9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3A28D86-0C6B-DF9F-9D86-67E0A59F1E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FEA4A6-41B0-74C4-A4ED-6F6DDFC7229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FBB933-BC9C-DC6A-98FA-F9DB7DEBF1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B466FC9-E1B1-4A1E-842B-CC4FB2900BE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Date Placeholder 29">
            <a:extLst>
              <a:ext uri="{FF2B5EF4-FFF2-40B4-BE49-F238E27FC236}">
                <a16:creationId xmlns:a16="http://schemas.microsoft.com/office/drawing/2014/main" id="{DC95398F-1F03-58D8-D9AA-392F7FA59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7C27376-AC3D-4E53-B0BD-441C88A223CE}" type="datetime1">
              <a:rPr lang="en-US"/>
              <a:pPr>
                <a:defRPr/>
              </a:pPr>
              <a:t>6/4/2024</a:t>
            </a:fld>
            <a:endParaRPr lang="en-US"/>
          </a:p>
        </p:txBody>
      </p:sp>
      <p:sp>
        <p:nvSpPr>
          <p:cNvPr id="3" name="Footer Placeholder 18">
            <a:extLst>
              <a:ext uri="{FF2B5EF4-FFF2-40B4-BE49-F238E27FC236}">
                <a16:creationId xmlns:a16="http://schemas.microsoft.com/office/drawing/2014/main" id="{FB03FA13-268E-33DD-727E-2079C58A1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6">
            <a:extLst>
              <a:ext uri="{FF2B5EF4-FFF2-40B4-BE49-F238E27FC236}">
                <a16:creationId xmlns:a16="http://schemas.microsoft.com/office/drawing/2014/main" id="{59354A29-520D-5726-3E7C-1A6B6D1D4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69DFF3D0-E591-4987-917E-AF305F8F1A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08734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84D36562-11A8-69BC-9492-22F2D8E7E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5FE75C-C8FE-49B0-94A5-051F58180A19}" type="datetime1">
              <a:rPr lang="en-US"/>
              <a:pPr>
                <a:defRPr/>
              </a:pPr>
              <a:t>6/4/2024</a:t>
            </a:fld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42D2BC94-4E39-E98B-75CC-A1F05942D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7C70956C-2E91-FEFE-010C-CFF593725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6FFB0E-BF80-4962-969D-0909848356B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1484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5CB7A3-6BB9-1CC8-48B0-DA1469F52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AF73812-66BB-4360-81D5-83A83B2BCFF1}" type="datetime1">
              <a:rPr lang="en-US"/>
              <a:pPr>
                <a:defRPr/>
              </a:pPr>
              <a:t>6/4/2024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540F80-22ED-5A82-F57F-DB410E2BD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83D79F-C0E5-9698-F440-D4836F937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049BA04E-F887-47A6-9B32-E878BC2FFD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5832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128A7AD5-1328-9113-51B6-235FFA2F0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4089ED-97CE-4E39-A0DA-7A75B5B3A857}" type="datetime1">
              <a:rPr lang="en-US"/>
              <a:pPr>
                <a:defRPr/>
              </a:pPr>
              <a:t>6/4/2024</a:t>
            </a:fld>
            <a:endParaRPr lang="en-US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346A203A-5E27-E657-CC96-8B3A8C160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82CF3F93-E48E-FFD3-9749-42B301C67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C9F35A-9492-41E9-822E-8F0576E191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910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66E7FEC2-4DBC-EEDC-032D-93D401F47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38F66F-38A2-4B73-B45E-B6E4ED5EAE57}" type="datetime1">
              <a:rPr lang="en-US"/>
              <a:pPr>
                <a:defRPr/>
              </a:pPr>
              <a:t>6/4/2024</a:t>
            </a:fld>
            <a:endParaRPr lang="en-US"/>
          </a:p>
        </p:txBody>
      </p:sp>
      <p:sp>
        <p:nvSpPr>
          <p:cNvPr id="8" name="Footer Placeholder 21">
            <a:extLst>
              <a:ext uri="{FF2B5EF4-FFF2-40B4-BE49-F238E27FC236}">
                <a16:creationId xmlns:a16="http://schemas.microsoft.com/office/drawing/2014/main" id="{882C4346-E885-CEC9-9104-B8552DBE1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>
            <a:extLst>
              <a:ext uri="{FF2B5EF4-FFF2-40B4-BE49-F238E27FC236}">
                <a16:creationId xmlns:a16="http://schemas.microsoft.com/office/drawing/2014/main" id="{3EC12A98-CCA5-B6AE-F2FB-D203E91A9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C94447-9DF0-4BB9-A584-F31B38573D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8009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>
            <a:extLst>
              <a:ext uri="{FF2B5EF4-FFF2-40B4-BE49-F238E27FC236}">
                <a16:creationId xmlns:a16="http://schemas.microsoft.com/office/drawing/2014/main" id="{D8A4218A-FC12-046A-7751-BBB2FD09B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DA1BDD-4844-42F4-B915-FEF9721655B7}" type="datetime1">
              <a:rPr lang="en-US"/>
              <a:pPr>
                <a:defRPr/>
              </a:pPr>
              <a:t>6/4/2024</a:t>
            </a:fld>
            <a:endParaRPr lang="en-US"/>
          </a:p>
        </p:txBody>
      </p:sp>
      <p:sp>
        <p:nvSpPr>
          <p:cNvPr id="4" name="Footer Placeholder 21">
            <a:extLst>
              <a:ext uri="{FF2B5EF4-FFF2-40B4-BE49-F238E27FC236}">
                <a16:creationId xmlns:a16="http://schemas.microsoft.com/office/drawing/2014/main" id="{86EA7555-D303-53E5-0841-D4682D76A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>
            <a:extLst>
              <a:ext uri="{FF2B5EF4-FFF2-40B4-BE49-F238E27FC236}">
                <a16:creationId xmlns:a16="http://schemas.microsoft.com/office/drawing/2014/main" id="{9802C41F-5437-C6C8-DCFC-B6C25F744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FFB3C3-80BB-47A6-A804-B7C340E430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4949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>
            <a:extLst>
              <a:ext uri="{FF2B5EF4-FFF2-40B4-BE49-F238E27FC236}">
                <a16:creationId xmlns:a16="http://schemas.microsoft.com/office/drawing/2014/main" id="{EF8F3565-F8E4-92AC-9800-43FD4538F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2176B1-8CFC-4360-9EF2-2F05576EFAFE}" type="datetime1">
              <a:rPr lang="en-US"/>
              <a:pPr>
                <a:defRPr/>
              </a:pPr>
              <a:t>6/4/2024</a:t>
            </a:fld>
            <a:endParaRPr lang="en-US"/>
          </a:p>
        </p:txBody>
      </p:sp>
      <p:sp>
        <p:nvSpPr>
          <p:cNvPr id="3" name="Footer Placeholder 21">
            <a:extLst>
              <a:ext uri="{FF2B5EF4-FFF2-40B4-BE49-F238E27FC236}">
                <a16:creationId xmlns:a16="http://schemas.microsoft.com/office/drawing/2014/main" id="{BCDC9D54-2E5A-F593-FF11-5CF411846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>
            <a:extLst>
              <a:ext uri="{FF2B5EF4-FFF2-40B4-BE49-F238E27FC236}">
                <a16:creationId xmlns:a16="http://schemas.microsoft.com/office/drawing/2014/main" id="{7E2C49F8-9174-F1DA-38A9-19035D93D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B52A03-919C-4E7A-900F-A16E3270600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4258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76F21B40-F579-2EAE-0CE3-3746EE3D6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195E17-0F0D-4C69-93D9-93D150016C08}" type="datetime1">
              <a:rPr lang="en-US"/>
              <a:pPr>
                <a:defRPr/>
              </a:pPr>
              <a:t>6/4/2024</a:t>
            </a:fld>
            <a:endParaRPr lang="en-US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0A52CFC0-FA53-73C3-B6E4-3DECD6509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AF089D3C-31F2-428A-D9C1-DF34ED6DA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5C5517-056B-4DC4-B328-BA2C8E39BA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806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13">
            <a:extLst>
              <a:ext uri="{FF2B5EF4-FFF2-40B4-BE49-F238E27FC236}">
                <a16:creationId xmlns:a16="http://schemas.microsoft.com/office/drawing/2014/main" id="{CC209589-04B4-B207-D21D-1B4B3BC9C5DA}"/>
              </a:ext>
            </a:extLst>
          </p:cNvPr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775992EC-63CE-6645-CA07-BB8D5FF1BA97}"/>
              </a:ext>
            </a:extLst>
          </p:cNvPr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15">
            <a:extLst>
              <a:ext uri="{FF2B5EF4-FFF2-40B4-BE49-F238E27FC236}">
                <a16:creationId xmlns:a16="http://schemas.microsoft.com/office/drawing/2014/main" id="{6ACB96A6-0C85-902B-DD9B-D19F2379AADC}"/>
              </a:ext>
            </a:extLst>
          </p:cNvPr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16">
            <a:extLst>
              <a:ext uri="{FF2B5EF4-FFF2-40B4-BE49-F238E27FC236}">
                <a16:creationId xmlns:a16="http://schemas.microsoft.com/office/drawing/2014/main" id="{D6432801-EDF4-7D58-C566-399C4248AEE7}"/>
              </a:ext>
            </a:extLst>
          </p:cNvPr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2253BB82-A729-3B99-FAD4-446135BBF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4CAFE95-FE16-4B72-9EB8-826F33293369}" type="datetime1">
              <a:rPr lang="en-US"/>
              <a:pPr>
                <a:defRPr/>
              </a:pPr>
              <a:t>6/4/2024</a:t>
            </a:fld>
            <a:endParaRPr lang="en-US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0D9B3D62-E689-E855-96B9-9EF7D53B2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3FD72302-F766-A1D4-5503-90C3F9CF9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51861266-D18D-4472-B76D-7A24079D65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6208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34770513-324B-A797-FE19-4F96798A2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8031C2-CB0B-49A9-B314-675B0FFDA2B9}" type="datetime1">
              <a:rPr lang="en-US"/>
              <a:pPr>
                <a:defRPr/>
              </a:pPr>
              <a:t>6/4/2024</a:t>
            </a:fld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2C9B319A-2E4D-6881-D468-8B059E206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B0A8959F-D38D-F9ED-20A4-0AD96D88C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960495-1AAD-4488-8CC1-FD471A4210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5943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7AF4A4F1-8C4B-6C5B-A0CE-FDE065602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620F0-A88D-4EBD-9D54-7B46E095D1AE}" type="datetime1">
              <a:rPr lang="en-US"/>
              <a:pPr>
                <a:defRPr/>
              </a:pPr>
              <a:t>6/4/2024</a:t>
            </a:fld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94335387-9F4E-B7C1-152B-1838316A0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A59473F5-FC0F-EABC-A854-884875905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81CD55-2990-46D9-A649-A806F96808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0173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6D023DC6-CA08-30C8-F234-41025090CD5A}"/>
              </a:ext>
            </a:extLst>
          </p:cNvPr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6F3A2A2A-27DF-0A02-6426-9D046FDC592A}"/>
              </a:ext>
            </a:extLst>
          </p:cNvPr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220" name="Title Placeholder 8">
            <a:extLst>
              <a:ext uri="{FF2B5EF4-FFF2-40B4-BE49-F238E27FC236}">
                <a16:creationId xmlns:a16="http://schemas.microsoft.com/office/drawing/2014/main" id="{91DF12DA-D4BF-452A-C27F-099CEC6B40E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9221" name="Text Placeholder 29">
            <a:extLst>
              <a:ext uri="{FF2B5EF4-FFF2-40B4-BE49-F238E27FC236}">
                <a16:creationId xmlns:a16="http://schemas.microsoft.com/office/drawing/2014/main" id="{7C6D9482-40E9-7569-C0B5-308676B6A34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DB23E96A-4BFA-41AB-295D-98071E3BAA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B8A68A9-5C14-4966-BE51-837787221476}" type="datetime1">
              <a:rPr lang="en-US"/>
              <a:pPr>
                <a:defRPr/>
              </a:pPr>
              <a:t>6/4/2024</a:t>
            </a:fld>
            <a:endParaRPr lang="en-US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EFC57E3C-29DC-C86E-2085-3F6807568E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EFC53ED0-D8D7-317B-3866-01A9058B06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  <a:latin typeface="Constantia" panose="02030602050306030303" pitchFamily="18" charset="0"/>
              </a:defRPr>
            </a:lvl1pPr>
          </a:lstStyle>
          <a:p>
            <a:fld id="{B6E14CDC-C313-4D55-97A2-820C33578E66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9225" name="Group 1">
            <a:extLst>
              <a:ext uri="{FF2B5EF4-FFF2-40B4-BE49-F238E27FC236}">
                <a16:creationId xmlns:a16="http://schemas.microsoft.com/office/drawing/2014/main" id="{2ED0E1AC-367E-FE11-7E54-65A835C1F0D0}"/>
              </a:ext>
            </a:extLst>
          </p:cNvPr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CE6D09B5-3767-894A-C00C-55FF6853ECE5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94EAC6D4-FA73-2E25-C574-53B283128BAF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89" r:id="rId2"/>
    <p:sldLayoutId id="2147483698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9" r:id="rId9"/>
    <p:sldLayoutId id="2147483695" r:id="rId10"/>
    <p:sldLayoutId id="2147483696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Word_Document3.docx"/><Relationship Id="rId13" Type="http://schemas.openxmlformats.org/officeDocument/2006/relationships/package" Target="../embeddings/Microsoft_Word_Document5.docx"/><Relationship Id="rId18" Type="http://schemas.openxmlformats.org/officeDocument/2006/relationships/image" Target="../media/image13.emf"/><Relationship Id="rId3" Type="http://schemas.openxmlformats.org/officeDocument/2006/relationships/image" Target="../media/image5.emf"/><Relationship Id="rId21" Type="http://schemas.openxmlformats.org/officeDocument/2006/relationships/package" Target="../embeddings/Microsoft_Word_Document8.docx"/><Relationship Id="rId7" Type="http://schemas.openxmlformats.org/officeDocument/2006/relationships/image" Target="../media/image7.emf"/><Relationship Id="rId12" Type="http://schemas.openxmlformats.org/officeDocument/2006/relationships/image" Target="../media/image10.png"/><Relationship Id="rId17" Type="http://schemas.openxmlformats.org/officeDocument/2006/relationships/package" Target="../embeddings/Microsoft_Word_Document7.docx"/><Relationship Id="rId2" Type="http://schemas.openxmlformats.org/officeDocument/2006/relationships/package" Target="../embeddings/Microsoft_Word_Document.docx"/><Relationship Id="rId16" Type="http://schemas.openxmlformats.org/officeDocument/2006/relationships/image" Target="../media/image12.emf"/><Relationship Id="rId20" Type="http://schemas.openxmlformats.org/officeDocument/2006/relationships/image" Target="../media/image14.wmf"/><Relationship Id="rId1" Type="http://schemas.openxmlformats.org/officeDocument/2006/relationships/slideLayout" Target="../slideLayouts/slideLayout2.xml"/><Relationship Id="rId6" Type="http://schemas.openxmlformats.org/officeDocument/2006/relationships/package" Target="../embeddings/Microsoft_Word_Document2.docx"/><Relationship Id="rId11" Type="http://schemas.openxmlformats.org/officeDocument/2006/relationships/image" Target="../media/image9.emf"/><Relationship Id="rId5" Type="http://schemas.openxmlformats.org/officeDocument/2006/relationships/image" Target="../media/image6.emf"/><Relationship Id="rId15" Type="http://schemas.openxmlformats.org/officeDocument/2006/relationships/package" Target="../embeddings/Microsoft_Word_Document6.docx"/><Relationship Id="rId10" Type="http://schemas.openxmlformats.org/officeDocument/2006/relationships/package" Target="../embeddings/Microsoft_Word_Document4.docx"/><Relationship Id="rId19" Type="http://schemas.openxmlformats.org/officeDocument/2006/relationships/oleObject" Target="../embeddings/oleObject1.bin"/><Relationship Id="rId4" Type="http://schemas.openxmlformats.org/officeDocument/2006/relationships/package" Target="../embeddings/Microsoft_Word_Document1.docx"/><Relationship Id="rId9" Type="http://schemas.openxmlformats.org/officeDocument/2006/relationships/image" Target="../media/image8.emf"/><Relationship Id="rId14" Type="http://schemas.openxmlformats.org/officeDocument/2006/relationships/image" Target="../media/image11.emf"/><Relationship Id="rId22" Type="http://schemas.openxmlformats.org/officeDocument/2006/relationships/image" Target="../media/image1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file:///C:\Users\Patrick%20Folz\Desktop\Research\Presentations\APS%202013\movies\ws_n137_vr6_re5000\wsn137_vr6_re5000.avi" TargetMode="External"/><Relationship Id="rId1" Type="http://schemas.openxmlformats.org/officeDocument/2006/relationships/video" Target="file:///C:\Users\Patrick%20Folz\Desktop\Research\Presentations\APS%202011\eq_merger.avi" TargetMode="Externa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8.emf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package" Target="../embeddings/Microsoft_Word_Document9.docx"/><Relationship Id="rId2" Type="http://schemas.openxmlformats.org/officeDocument/2006/relationships/image" Target="../media/image18.png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29.emf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package" Target="../embeddings/Microsoft_Word_Document10.doc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4.em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package" Target="../embeddings/Microsoft_Word_Document12.docx"/><Relationship Id="rId5" Type="http://schemas.openxmlformats.org/officeDocument/2006/relationships/image" Target="../media/image33.emf"/><Relationship Id="rId4" Type="http://schemas.openxmlformats.org/officeDocument/2006/relationships/package" Target="../embeddings/Microsoft_Word_Document11.docx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13" Type="http://schemas.openxmlformats.org/officeDocument/2006/relationships/image" Target="../media/image42.emf"/><Relationship Id="rId3" Type="http://schemas.openxmlformats.org/officeDocument/2006/relationships/image" Target="../media/image35.emf"/><Relationship Id="rId7" Type="http://schemas.openxmlformats.org/officeDocument/2006/relationships/oleObject" Target="../embeddings/oleObject2.bin"/><Relationship Id="rId12" Type="http://schemas.openxmlformats.org/officeDocument/2006/relationships/package" Target="../embeddings/Microsoft_Word_Document14.docx"/><Relationship Id="rId2" Type="http://schemas.openxmlformats.org/officeDocument/2006/relationships/package" Target="../embeddings/Microsoft_Word_Document13.docx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1.png"/><Relationship Id="rId5" Type="http://schemas.openxmlformats.org/officeDocument/2006/relationships/image" Target="../media/image37.png"/><Relationship Id="rId15" Type="http://schemas.openxmlformats.org/officeDocument/2006/relationships/image" Target="../media/image43.emf"/><Relationship Id="rId10" Type="http://schemas.openxmlformats.org/officeDocument/2006/relationships/image" Target="../media/image40.png"/><Relationship Id="rId4" Type="http://schemas.openxmlformats.org/officeDocument/2006/relationships/image" Target="../media/image36.png"/><Relationship Id="rId9" Type="http://schemas.openxmlformats.org/officeDocument/2006/relationships/oleObject" Target="../embeddings/oleObject3.bin"/><Relationship Id="rId14" Type="http://schemas.openxmlformats.org/officeDocument/2006/relationships/package" Target="../embeddings/Microsoft_Word_Document15.docx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18" Type="http://schemas.openxmlformats.org/officeDocument/2006/relationships/image" Target="../media/image63.emf"/><Relationship Id="rId3" Type="http://schemas.openxmlformats.org/officeDocument/2006/relationships/image" Target="../media/image51.png"/><Relationship Id="rId7" Type="http://schemas.openxmlformats.org/officeDocument/2006/relationships/image" Target="../media/image53.emf"/><Relationship Id="rId12" Type="http://schemas.openxmlformats.org/officeDocument/2006/relationships/image" Target="../media/image58.png"/><Relationship Id="rId17" Type="http://schemas.openxmlformats.org/officeDocument/2006/relationships/package" Target="../embeddings/Microsoft_Word_Document18.docx"/><Relationship Id="rId2" Type="http://schemas.openxmlformats.org/officeDocument/2006/relationships/image" Target="../media/image50.png"/><Relationship Id="rId16" Type="http://schemas.openxmlformats.org/officeDocument/2006/relationships/image" Target="../media/image62.png"/><Relationship Id="rId20" Type="http://schemas.openxmlformats.org/officeDocument/2006/relationships/image" Target="../media/image34.emf"/><Relationship Id="rId1" Type="http://schemas.openxmlformats.org/officeDocument/2006/relationships/slideLayout" Target="../slideLayouts/slideLayout2.xml"/><Relationship Id="rId6" Type="http://schemas.openxmlformats.org/officeDocument/2006/relationships/package" Target="../embeddings/Microsoft_Word_Document17.docx"/><Relationship Id="rId11" Type="http://schemas.openxmlformats.org/officeDocument/2006/relationships/image" Target="../media/image57.png"/><Relationship Id="rId5" Type="http://schemas.openxmlformats.org/officeDocument/2006/relationships/image" Target="../media/image52.emf"/><Relationship Id="rId15" Type="http://schemas.openxmlformats.org/officeDocument/2006/relationships/image" Target="../media/image61.png"/><Relationship Id="rId10" Type="http://schemas.openxmlformats.org/officeDocument/2006/relationships/image" Target="../media/image56.png"/><Relationship Id="rId19" Type="http://schemas.openxmlformats.org/officeDocument/2006/relationships/package" Target="../embeddings/Microsoft_Word_Document19.docx"/><Relationship Id="rId4" Type="http://schemas.openxmlformats.org/officeDocument/2006/relationships/package" Target="../embeddings/Microsoft_Word_Document16.docx"/><Relationship Id="rId9" Type="http://schemas.openxmlformats.org/officeDocument/2006/relationships/image" Target="../media/image55.png"/><Relationship Id="rId14" Type="http://schemas.openxmlformats.org/officeDocument/2006/relationships/image" Target="../media/image6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package" Target="../embeddings/Microsoft_Word_Document20.docx"/><Relationship Id="rId1" Type="http://schemas.openxmlformats.org/officeDocument/2006/relationships/slideLayout" Target="../slideLayouts/slideLayout2.xml"/><Relationship Id="rId6" Type="http://schemas.openxmlformats.org/officeDocument/2006/relationships/package" Target="../embeddings/Microsoft_Word_Document22.docx"/><Relationship Id="rId5" Type="http://schemas.openxmlformats.org/officeDocument/2006/relationships/package" Target="../embeddings/Microsoft_Word_Document21.docx"/><Relationship Id="rId4" Type="http://schemas.openxmlformats.org/officeDocument/2006/relationships/image" Target="../media/image6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EEE1E-3D00-9940-D50C-9124498678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075202"/>
            <a:ext cx="8910918" cy="3200400"/>
          </a:xfrm>
          <a:ln>
            <a:miter lim="800000"/>
            <a:headEnd/>
            <a:tailEnd/>
          </a:ln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/>
              <a:t>Interaction regimes of</a:t>
            </a:r>
            <a:br>
              <a:rPr lang="en-US" sz="4400" dirty="0"/>
            </a:br>
            <a:r>
              <a:rPr lang="en-US" sz="4400" dirty="0"/>
              <a:t> unequal viscous vortex pairs </a:t>
            </a:r>
            <a:br>
              <a:rPr lang="en-US" sz="4400" dirty="0"/>
            </a:br>
            <a:r>
              <a:rPr lang="en-US" sz="4400" dirty="0"/>
              <a:t>in the presence of background shear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13315" name="Subtitle 2">
            <a:extLst>
              <a:ext uri="{FF2B5EF4-FFF2-40B4-BE49-F238E27FC236}">
                <a16:creationId xmlns:a16="http://schemas.microsoft.com/office/drawing/2014/main" id="{D9F015B3-B419-5E2F-9495-9EF118E8B6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9913" y="4340225"/>
            <a:ext cx="7853362" cy="1752600"/>
          </a:xfrm>
        </p:spPr>
        <p:txBody>
          <a:bodyPr/>
          <a:lstStyle/>
          <a:p>
            <a:pPr marR="0" eaLnBrk="1" hangingPunct="1">
              <a:lnSpc>
                <a:spcPct val="80000"/>
              </a:lnSpc>
            </a:pPr>
            <a:r>
              <a:rPr lang="en-US" altLang="en-US" sz="2400"/>
              <a:t>Patrick Folz</a:t>
            </a:r>
          </a:p>
          <a:p>
            <a:pPr marR="0" eaLnBrk="1" hangingPunct="1">
              <a:lnSpc>
                <a:spcPct val="80000"/>
              </a:lnSpc>
            </a:pPr>
            <a:r>
              <a:rPr lang="en-US" altLang="en-US" sz="2400"/>
              <a:t>Keiko Nomura</a:t>
            </a:r>
          </a:p>
          <a:p>
            <a:pPr marR="0" eaLnBrk="1" hangingPunct="1">
              <a:lnSpc>
                <a:spcPct val="80000"/>
              </a:lnSpc>
            </a:pPr>
            <a:r>
              <a:rPr lang="en-US" altLang="en-US" sz="2400"/>
              <a:t>University of California, San Diego</a:t>
            </a:r>
          </a:p>
          <a:p>
            <a:pPr marR="0" eaLnBrk="1" hangingPunct="1">
              <a:lnSpc>
                <a:spcPct val="80000"/>
              </a:lnSpc>
            </a:pPr>
            <a:r>
              <a:rPr lang="en-US" altLang="en-US" sz="1900"/>
              <a:t>67</a:t>
            </a:r>
            <a:r>
              <a:rPr lang="en-US" altLang="en-US" sz="1900" baseline="30000"/>
              <a:t>th</a:t>
            </a:r>
            <a:r>
              <a:rPr lang="en-US" altLang="en-US" sz="1900"/>
              <a:t> Annual Meeting of the American Physical Society </a:t>
            </a:r>
          </a:p>
          <a:p>
            <a:pPr marR="0" eaLnBrk="1" hangingPunct="1">
              <a:lnSpc>
                <a:spcPct val="80000"/>
              </a:lnSpc>
            </a:pPr>
            <a:r>
              <a:rPr lang="en-US" altLang="en-US" sz="1900"/>
              <a:t>Division of Fluid Dynamics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463F1-EE0C-D042-1DF3-4E19BDC35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93700"/>
            <a:ext cx="9144000" cy="623888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tx1"/>
                </a:solidFill>
                <a:latin typeface="+mn-lt"/>
              </a:rPr>
              <a:t>Interaction of Co-rotating Vortices in Viscous Fluid</a:t>
            </a:r>
          </a:p>
        </p:txBody>
      </p:sp>
      <p:grpSp>
        <p:nvGrpSpPr>
          <p:cNvPr id="14339" name="Group 12">
            <a:extLst>
              <a:ext uri="{FF2B5EF4-FFF2-40B4-BE49-F238E27FC236}">
                <a16:creationId xmlns:a16="http://schemas.microsoft.com/office/drawing/2014/main" id="{719F53E8-34AA-9F12-D8EA-AA66E92A6D35}"/>
              </a:ext>
            </a:extLst>
          </p:cNvPr>
          <p:cNvGrpSpPr>
            <a:grpSpLocks/>
          </p:cNvGrpSpPr>
          <p:nvPr/>
        </p:nvGrpSpPr>
        <p:grpSpPr bwMode="auto">
          <a:xfrm>
            <a:off x="-120650" y="1493838"/>
            <a:ext cx="5499100" cy="4410075"/>
            <a:chOff x="-119928" y="1150532"/>
            <a:chExt cx="5498742" cy="4411008"/>
          </a:xfrm>
        </p:grpSpPr>
        <p:pic>
          <p:nvPicPr>
            <p:cNvPr id="14343" name="Picture 5" descr="2d_turb_still.png">
              <a:extLst>
                <a:ext uri="{FF2B5EF4-FFF2-40B4-BE49-F238E27FC236}">
                  <a16:creationId xmlns:a16="http://schemas.microsoft.com/office/drawing/2014/main" id="{08A9C0A0-D671-A2E4-C07D-54421AEB5C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5400" y="1150532"/>
              <a:ext cx="4018198" cy="39975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44" name="TextBox 6">
              <a:extLst>
                <a:ext uri="{FF2B5EF4-FFF2-40B4-BE49-F238E27FC236}">
                  <a16:creationId xmlns:a16="http://schemas.microsoft.com/office/drawing/2014/main" id="{9A49076C-E7B0-D372-AA83-088D6F30B0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1494" y="5161430"/>
              <a:ext cx="388732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000">
                  <a:latin typeface="Constantia" panose="02030602050306030303" pitchFamily="18" charset="0"/>
                </a:rPr>
                <a:t>Still from 2D turbulence movie, Dr. Juan Carlos Del Alamo, http://maeresearch.ucsd.edu/~jalamo/MAE_223/Assignments.html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9ED308E8-C027-2938-2B44-540D7BF1DBF7}"/>
                </a:ext>
              </a:extLst>
            </p:cNvPr>
            <p:cNvCxnSpPr/>
            <p:nvPr/>
          </p:nvCxnSpPr>
          <p:spPr>
            <a:xfrm>
              <a:off x="1096018" y="2685969"/>
              <a:ext cx="914340" cy="276283"/>
            </a:xfrm>
            <a:prstGeom prst="straightConnector1">
              <a:avLst/>
            </a:prstGeom>
            <a:ln w="254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46" name="TextBox 9">
              <a:extLst>
                <a:ext uri="{FF2B5EF4-FFF2-40B4-BE49-F238E27FC236}">
                  <a16:creationId xmlns:a16="http://schemas.microsoft.com/office/drawing/2014/main" id="{E0159D98-DE6F-E0DD-BF70-52009DD0D7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119928" y="2366788"/>
              <a:ext cx="137160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eaLnBrk="1" hangingPunct="1"/>
              <a:r>
                <a:rPr lang="en-US" altLang="en-US" sz="1600">
                  <a:latin typeface="Constantia" panose="02030602050306030303" pitchFamily="18" charset="0"/>
                </a:rPr>
                <a:t>Asymmetric</a:t>
              </a:r>
            </a:p>
            <a:p>
              <a:pPr algn="r" eaLnBrk="1" hangingPunct="1"/>
              <a:r>
                <a:rPr lang="en-US" altLang="en-US" sz="1600">
                  <a:latin typeface="Constantia" panose="02030602050306030303" pitchFamily="18" charset="0"/>
                </a:rPr>
                <a:t>pair </a:t>
              </a:r>
            </a:p>
          </p:txBody>
        </p:sp>
      </p:grpSp>
      <p:sp>
        <p:nvSpPr>
          <p:cNvPr id="14340" name="TextBox 11">
            <a:extLst>
              <a:ext uri="{FF2B5EF4-FFF2-40B4-BE49-F238E27FC236}">
                <a16:creationId xmlns:a16="http://schemas.microsoft.com/office/drawing/2014/main" id="{195C30DA-0A89-4454-8F31-1054A8BD29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7375" y="1123950"/>
            <a:ext cx="3305175" cy="549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altLang="en-US">
                <a:latin typeface="Constantia" panose="02030602050306030303" pitchFamily="18" charset="0"/>
              </a:rPr>
              <a:t>E.g. 2D turbulence: merging of co-rotating vortices considered to drive inverse energy cascade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>
                <a:latin typeface="Constantia" panose="02030602050306030303" pitchFamily="18" charset="0"/>
              </a:rPr>
              <a:t>Majority of previous studies have considered isolated symmetric pairs </a:t>
            </a:r>
          </a:p>
          <a:p>
            <a:pPr lvl="1" eaLnBrk="1" hangingPunct="1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altLang="en-US">
                <a:latin typeface="Constantia" panose="02030602050306030303" pitchFamily="18" charset="0"/>
              </a:rPr>
              <a:t>Critical merging criterion:               (a/b) &gt; (a/b)</a:t>
            </a:r>
            <a:r>
              <a:rPr lang="en-US" altLang="en-US" baseline="-25000">
                <a:latin typeface="Constantia" panose="02030602050306030303" pitchFamily="18" charset="0"/>
              </a:rPr>
              <a:t>cr</a:t>
            </a:r>
          </a:p>
          <a:p>
            <a:pPr eaLnBrk="1" hangingPunct="1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altLang="en-US">
                <a:latin typeface="Constantia" panose="02030602050306030303" pitchFamily="18" charset="0"/>
              </a:rPr>
              <a:t>More typical are asymmetric pairs, whose interactions and criterion are more complex</a:t>
            </a:r>
            <a:endParaRPr lang="en-US" altLang="en-US" baseline="30000">
              <a:latin typeface="Constantia" panose="02030602050306030303" pitchFamily="18" charset="0"/>
            </a:endParaRP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>
                <a:latin typeface="Constantia" panose="02030602050306030303" pitchFamily="18" charset="0"/>
              </a:rPr>
              <a:t>What is the effect of the surrounding vortices?</a:t>
            </a:r>
          </a:p>
          <a:p>
            <a:pPr lvl="1" eaLnBrk="1" hangingPunct="1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altLang="en-US">
                <a:latin typeface="Constantia" panose="02030602050306030303" pitchFamily="18" charset="0"/>
              </a:rPr>
              <a:t>Previous research has considered linear shear, but only symmetric inviscid pairs</a:t>
            </a:r>
          </a:p>
        </p:txBody>
      </p:sp>
      <p:sp>
        <p:nvSpPr>
          <p:cNvPr id="14341" name="TextBox 13">
            <a:extLst>
              <a:ext uri="{FF2B5EF4-FFF2-40B4-BE49-F238E27FC236}">
                <a16:creationId xmlns:a16="http://schemas.microsoft.com/office/drawing/2014/main" id="{AD896D8D-2DDC-FA95-241B-19260AE4C5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0" y="6086475"/>
            <a:ext cx="50196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latin typeface="Constantia" panose="02030602050306030303" pitchFamily="18" charset="0"/>
              </a:rPr>
              <a:t>  Objective:   </a:t>
            </a:r>
            <a:r>
              <a:rPr lang="en-US" altLang="en-US">
                <a:latin typeface="Constantia" panose="02030602050306030303" pitchFamily="18" charset="0"/>
              </a:rPr>
              <a:t>Classify and study interactions of symmetric and asymmetric viscous pairs in shear</a:t>
            </a:r>
            <a:endParaRPr lang="en-US" altLang="en-US" b="1">
              <a:latin typeface="Constantia" panose="02030602050306030303" pitchFamily="18" charset="0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FFA9CBB-B520-198C-BCCF-E33FA1AD6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5784B8E-DD80-4C63-8CCD-988962D66099}" type="slidenum">
              <a:rPr lang="en-US" altLang="en-US">
                <a:solidFill>
                  <a:srgbClr val="045C75"/>
                </a:solidFill>
                <a:latin typeface="Constantia" panose="02030602050306030303" pitchFamily="18" charset="0"/>
              </a:rPr>
              <a:pPr eaLnBrk="1" hangingPunct="1"/>
              <a:t>2</a:t>
            </a:fld>
            <a:endParaRPr lang="en-US" altLang="en-US">
              <a:solidFill>
                <a:srgbClr val="045C75"/>
              </a:solidFill>
              <a:latin typeface="Constantia" panose="02030602050306030303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2" name="Object 14">
            <a:extLst>
              <a:ext uri="{FF2B5EF4-FFF2-40B4-BE49-F238E27FC236}">
                <a16:creationId xmlns:a16="http://schemas.microsoft.com/office/drawing/2014/main" id="{C889D651-D89A-9B65-38D1-6AD3F736970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30875" y="4587875"/>
          <a:ext cx="3021013" cy="1160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3048624" imgH="1170280" progId="Word.Document.12">
                  <p:embed/>
                </p:oleObj>
              </mc:Choice>
              <mc:Fallback>
                <p:oleObj name="Document" r:id="rId2" imgW="3048624" imgH="1170280" progId="Word.Document.12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0875" y="4587875"/>
                        <a:ext cx="3021013" cy="1160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6" name="Object 2">
            <a:extLst>
              <a:ext uri="{FF2B5EF4-FFF2-40B4-BE49-F238E27FC236}">
                <a16:creationId xmlns:a16="http://schemas.microsoft.com/office/drawing/2014/main" id="{57253785-89AF-0AB9-DD17-74BDC04B262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61050" y="2466975"/>
          <a:ext cx="3130550" cy="197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11779504" imgH="7797964" progId="Word.Document.12">
                  <p:embed/>
                </p:oleObj>
              </mc:Choice>
              <mc:Fallback>
                <p:oleObj name="Document" r:id="rId4" imgW="11779504" imgH="7797964" progId="Word.Document.1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1050" y="2466975"/>
                        <a:ext cx="3130550" cy="1970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3">
            <a:extLst>
              <a:ext uri="{FF2B5EF4-FFF2-40B4-BE49-F238E27FC236}">
                <a16:creationId xmlns:a16="http://schemas.microsoft.com/office/drawing/2014/main" id="{9FCD8241-32C7-9F83-7E86-17925A05220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95963" y="5241925"/>
          <a:ext cx="2613025" cy="1697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6" imgW="11807742" imgH="7642516" progId="Word.Document.12">
                  <p:embed/>
                </p:oleObj>
              </mc:Choice>
              <mc:Fallback>
                <p:oleObj name="Document" r:id="rId6" imgW="11807742" imgH="7642516" progId="Word.Document.1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5963" y="5241925"/>
                        <a:ext cx="2613025" cy="16970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5">
            <a:extLst>
              <a:ext uri="{FF2B5EF4-FFF2-40B4-BE49-F238E27FC236}">
                <a16:creationId xmlns:a16="http://schemas.microsoft.com/office/drawing/2014/main" id="{815D318A-5241-63ED-0577-F9034A6C7EC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20888" y="4572000"/>
          <a:ext cx="2509837" cy="769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8" imgW="11353695" imgH="3545452" progId="Word.Document.12">
                  <p:embed/>
                </p:oleObj>
              </mc:Choice>
              <mc:Fallback>
                <p:oleObj name="Document" r:id="rId8" imgW="11353695" imgH="3545452" progId="Word.Document.12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0888" y="4572000"/>
                        <a:ext cx="2509837" cy="769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6" name="TextBox 7">
            <a:extLst>
              <a:ext uri="{FF2B5EF4-FFF2-40B4-BE49-F238E27FC236}">
                <a16:creationId xmlns:a16="http://schemas.microsoft.com/office/drawing/2014/main" id="{8A3349D3-A444-436A-FC1C-667F67E6EA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6263" y="5203825"/>
            <a:ext cx="17494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Constantia" panose="02030602050306030303" pitchFamily="18" charset="0"/>
              </a:rPr>
              <a:t>Circulation</a:t>
            </a:r>
          </a:p>
          <a:p>
            <a:pPr algn="ctr" eaLnBrk="1" hangingPunct="1"/>
            <a:r>
              <a:rPr lang="en-US" altLang="en-US" sz="2000" b="1">
                <a:latin typeface="Constantia" panose="02030602050306030303" pitchFamily="18" charset="0"/>
              </a:rPr>
              <a:t>Ratio:</a:t>
            </a:r>
          </a:p>
        </p:txBody>
      </p:sp>
      <p:sp>
        <p:nvSpPr>
          <p:cNvPr id="1037" name="TextBox 8">
            <a:extLst>
              <a:ext uri="{FF2B5EF4-FFF2-40B4-BE49-F238E27FC236}">
                <a16:creationId xmlns:a16="http://schemas.microsoft.com/office/drawing/2014/main" id="{785ECEFD-FC07-E57A-65FA-79A03147AA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9350" y="4457700"/>
            <a:ext cx="1058863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Constantia" panose="02030602050306030303" pitchFamily="18" charset="0"/>
              </a:rPr>
              <a:t>Aspect </a:t>
            </a:r>
          </a:p>
          <a:p>
            <a:pPr algn="ctr" eaLnBrk="1" hangingPunct="1"/>
            <a:r>
              <a:rPr lang="en-US" altLang="en-US" sz="2000" b="1">
                <a:latin typeface="Constantia" panose="02030602050306030303" pitchFamily="18" charset="0"/>
              </a:rPr>
              <a:t>Ratio:</a:t>
            </a:r>
          </a:p>
        </p:txBody>
      </p:sp>
      <p:sp>
        <p:nvSpPr>
          <p:cNvPr id="1038" name="TextBox 10">
            <a:extLst>
              <a:ext uri="{FF2B5EF4-FFF2-40B4-BE49-F238E27FC236}">
                <a16:creationId xmlns:a16="http://schemas.microsoft.com/office/drawing/2014/main" id="{2B4FD9CA-4E5F-09B9-4B7C-CB635BD689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6075"/>
            <a:ext cx="91440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Constantia" panose="02030602050306030303" pitchFamily="18" charset="0"/>
              </a:rPr>
              <a:t>Approach: 2D numerical simulation of a co-rotating vortex pair</a:t>
            </a:r>
          </a:p>
        </p:txBody>
      </p:sp>
      <p:sp>
        <p:nvSpPr>
          <p:cNvPr id="1039" name="Rectangle 2">
            <a:extLst>
              <a:ext uri="{FF2B5EF4-FFF2-40B4-BE49-F238E27FC236}">
                <a16:creationId xmlns:a16="http://schemas.microsoft.com/office/drawing/2014/main" id="{B43F9F41-C3ED-5BF7-A6DB-D803AFC6D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8238" y="1244600"/>
            <a:ext cx="2778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sz="2000">
              <a:latin typeface="Constantia" panose="02030602050306030303" pitchFamily="18" charset="0"/>
            </a:endParaRPr>
          </a:p>
        </p:txBody>
      </p:sp>
      <p:sp>
        <p:nvSpPr>
          <p:cNvPr id="1040" name="Rectangle 4">
            <a:extLst>
              <a:ext uri="{FF2B5EF4-FFF2-40B4-BE49-F238E27FC236}">
                <a16:creationId xmlns:a16="http://schemas.microsoft.com/office/drawing/2014/main" id="{ADE3A829-656C-33C6-4D54-1A4F6D35EF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8238" y="1244600"/>
            <a:ext cx="2778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sz="2000">
              <a:latin typeface="Constantia" panose="02030602050306030303" pitchFamily="18" charset="0"/>
            </a:endParaRPr>
          </a:p>
        </p:txBody>
      </p:sp>
      <p:sp>
        <p:nvSpPr>
          <p:cNvPr id="1041" name="Rectangle 6">
            <a:extLst>
              <a:ext uri="{FF2B5EF4-FFF2-40B4-BE49-F238E27FC236}">
                <a16:creationId xmlns:a16="http://schemas.microsoft.com/office/drawing/2014/main" id="{AB4B9763-1F4D-F19B-0941-07F4BF0232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8238" y="1244600"/>
            <a:ext cx="2778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sz="2000">
              <a:latin typeface="Constantia" panose="02030602050306030303" pitchFamily="18" charset="0"/>
            </a:endParaRPr>
          </a:p>
        </p:txBody>
      </p:sp>
      <p:sp>
        <p:nvSpPr>
          <p:cNvPr id="1042" name="Rectangle 10">
            <a:extLst>
              <a:ext uri="{FF2B5EF4-FFF2-40B4-BE49-F238E27FC236}">
                <a16:creationId xmlns:a16="http://schemas.microsoft.com/office/drawing/2014/main" id="{41BC6183-49D3-B725-50F4-D0408D89C1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8238" y="1244600"/>
            <a:ext cx="2778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sz="2000">
              <a:latin typeface="Constantia" panose="02030602050306030303" pitchFamily="18" charset="0"/>
            </a:endParaRPr>
          </a:p>
        </p:txBody>
      </p:sp>
      <p:sp>
        <p:nvSpPr>
          <p:cNvPr id="1043" name="Rectangle 16">
            <a:extLst>
              <a:ext uri="{FF2B5EF4-FFF2-40B4-BE49-F238E27FC236}">
                <a16:creationId xmlns:a16="http://schemas.microsoft.com/office/drawing/2014/main" id="{B6E0FC35-B473-62F4-7FBA-F49DF1B937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8238" y="1244600"/>
            <a:ext cx="2778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sz="2000">
              <a:latin typeface="Constantia" panose="02030602050306030303" pitchFamily="18" charset="0"/>
            </a:endParaRPr>
          </a:p>
        </p:txBody>
      </p:sp>
      <p:sp>
        <p:nvSpPr>
          <p:cNvPr id="1044" name="Rectangle 22">
            <a:extLst>
              <a:ext uri="{FF2B5EF4-FFF2-40B4-BE49-F238E27FC236}">
                <a16:creationId xmlns:a16="http://schemas.microsoft.com/office/drawing/2014/main" id="{C0C5B1FF-1933-7F0A-4C9B-04B58B8D0E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8238" y="1244600"/>
            <a:ext cx="2778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sz="2000">
              <a:latin typeface="Constantia" panose="02030602050306030303" pitchFamily="18" charset="0"/>
            </a:endParaRPr>
          </a:p>
        </p:txBody>
      </p:sp>
      <p:sp>
        <p:nvSpPr>
          <p:cNvPr id="1045" name="Rectangle 24">
            <a:extLst>
              <a:ext uri="{FF2B5EF4-FFF2-40B4-BE49-F238E27FC236}">
                <a16:creationId xmlns:a16="http://schemas.microsoft.com/office/drawing/2014/main" id="{64DAAC81-4E72-CACF-21E9-B3A1EDB201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8238" y="1244600"/>
            <a:ext cx="2778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sz="2000">
              <a:latin typeface="Constantia" panose="02030602050306030303" pitchFamily="18" charset="0"/>
            </a:endParaRPr>
          </a:p>
        </p:txBody>
      </p:sp>
      <p:sp>
        <p:nvSpPr>
          <p:cNvPr id="1046" name="Rectangle 26">
            <a:extLst>
              <a:ext uri="{FF2B5EF4-FFF2-40B4-BE49-F238E27FC236}">
                <a16:creationId xmlns:a16="http://schemas.microsoft.com/office/drawing/2014/main" id="{48FED68F-84E3-87FC-F2E6-F8378B3B6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4275" y="1244600"/>
            <a:ext cx="2778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sz="2000">
              <a:latin typeface="Constantia" panose="02030602050306030303" pitchFamily="18" charset="0"/>
            </a:endParaRPr>
          </a:p>
        </p:txBody>
      </p:sp>
      <p:sp>
        <p:nvSpPr>
          <p:cNvPr id="1047" name="Rectangle 28">
            <a:extLst>
              <a:ext uri="{FF2B5EF4-FFF2-40B4-BE49-F238E27FC236}">
                <a16:creationId xmlns:a16="http://schemas.microsoft.com/office/drawing/2014/main" id="{B0E97F84-A4BB-0AED-CE5F-381C48312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4275" y="1244600"/>
            <a:ext cx="2778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sz="2000">
              <a:latin typeface="Constantia" panose="02030602050306030303" pitchFamily="18" charset="0"/>
            </a:endParaRPr>
          </a:p>
        </p:txBody>
      </p:sp>
      <p:sp>
        <p:nvSpPr>
          <p:cNvPr id="1048" name="Rectangle 13">
            <a:extLst>
              <a:ext uri="{FF2B5EF4-FFF2-40B4-BE49-F238E27FC236}">
                <a16:creationId xmlns:a16="http://schemas.microsoft.com/office/drawing/2014/main" id="{E57CDD70-5E4E-2B69-0A86-6C1E07CCE3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8238" y="1323975"/>
            <a:ext cx="2778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sz="2000"/>
          </a:p>
        </p:txBody>
      </p:sp>
      <p:sp>
        <p:nvSpPr>
          <p:cNvPr id="1049" name="Rectangle 3">
            <a:extLst>
              <a:ext uri="{FF2B5EF4-FFF2-40B4-BE49-F238E27FC236}">
                <a16:creationId xmlns:a16="http://schemas.microsoft.com/office/drawing/2014/main" id="{2411507F-60EB-9FE7-13C8-7AE350F82C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8238" y="1368425"/>
            <a:ext cx="2778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sz="2000"/>
          </a:p>
        </p:txBody>
      </p:sp>
      <p:grpSp>
        <p:nvGrpSpPr>
          <p:cNvPr id="1050" name="Group 23">
            <a:extLst>
              <a:ext uri="{FF2B5EF4-FFF2-40B4-BE49-F238E27FC236}">
                <a16:creationId xmlns:a16="http://schemas.microsoft.com/office/drawing/2014/main" id="{7A41C7EF-8234-1F29-36B7-871A2A18511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52400" y="1841500"/>
            <a:ext cx="6537325" cy="1990725"/>
            <a:chOff x="-1955918" y="3434178"/>
            <a:chExt cx="8896662" cy="2819375"/>
          </a:xfrm>
        </p:grpSpPr>
        <p:graphicFrame>
          <p:nvGraphicFramePr>
            <p:cNvPr id="1034" name="Object 6">
              <a:extLst>
                <a:ext uri="{FF2B5EF4-FFF2-40B4-BE49-F238E27FC236}">
                  <a16:creationId xmlns:a16="http://schemas.microsoft.com/office/drawing/2014/main" id="{16FA483E-AA26-C6E3-8145-E322923E463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-1955918" y="3622146"/>
            <a:ext cx="3844322" cy="26314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Document" r:id="rId10" imgW="10700012" imgH="7410334" progId="Word.Document.12">
                    <p:embed/>
                  </p:oleObj>
                </mc:Choice>
                <mc:Fallback>
                  <p:oleObj name="Document" r:id="rId10" imgW="10700012" imgH="7410334" progId="Word.Document.12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1955918" y="3622146"/>
                          <a:ext cx="3844322" cy="263140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071" name="Group 43">
              <a:extLst>
                <a:ext uri="{FF2B5EF4-FFF2-40B4-BE49-F238E27FC236}">
                  <a16:creationId xmlns:a16="http://schemas.microsoft.com/office/drawing/2014/main" id="{0A959111-5E5B-4DB4-7888-3A3FAB6C85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2227" y="3434178"/>
              <a:ext cx="4504490" cy="2663878"/>
              <a:chOff x="2495827" y="1446628"/>
              <a:chExt cx="4504490" cy="2663878"/>
            </a:xfrm>
          </p:grpSpPr>
          <p:grpSp>
            <p:nvGrpSpPr>
              <p:cNvPr id="1072" name="Group 63">
                <a:extLst>
                  <a:ext uri="{FF2B5EF4-FFF2-40B4-BE49-F238E27FC236}">
                    <a16:creationId xmlns:a16="http://schemas.microsoft.com/office/drawing/2014/main" id="{F4BC437B-2C1A-6046-4FC9-AE192752F96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33650" y="1446628"/>
                <a:ext cx="4466667" cy="2663878"/>
                <a:chOff x="2514600" y="1141828"/>
                <a:chExt cx="4466667" cy="2663878"/>
              </a:xfrm>
            </p:grpSpPr>
            <p:pic>
              <p:nvPicPr>
                <p:cNvPr id="1075" name="Picture 30" descr="rr84_vorticity0_setup_cropped.png">
                  <a:extLst>
                    <a:ext uri="{FF2B5EF4-FFF2-40B4-BE49-F238E27FC236}">
                      <a16:creationId xmlns:a16="http://schemas.microsoft.com/office/drawing/2014/main" id="{B6FBDF70-7FE9-1CF1-19A7-5A549336568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4600" y="1219200"/>
                  <a:ext cx="4466667" cy="25142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9E171BE0-E3C6-10B5-8F06-9D71C88F0C29}"/>
                    </a:ext>
                  </a:extLst>
                </p:cNvPr>
                <p:cNvCxnSpPr/>
                <p:nvPr/>
              </p:nvCxnSpPr>
              <p:spPr>
                <a:xfrm>
                  <a:off x="2699300" y="2441348"/>
                  <a:ext cx="0" cy="1142139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0FF493FE-967A-0C8A-BCCB-ED1F676FBEE3}"/>
                    </a:ext>
                  </a:extLst>
                </p:cNvPr>
                <p:cNvCxnSpPr/>
                <p:nvPr/>
              </p:nvCxnSpPr>
              <p:spPr>
                <a:xfrm>
                  <a:off x="4038769" y="2439101"/>
                  <a:ext cx="0" cy="1142139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78" name="TextBox 33">
                  <a:extLst>
                    <a:ext uri="{FF2B5EF4-FFF2-40B4-BE49-F238E27FC236}">
                      <a16:creationId xmlns:a16="http://schemas.microsoft.com/office/drawing/2014/main" id="{998F92F8-2BB4-30DB-CC5A-23FBFBF7D8D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993119" y="3119438"/>
                  <a:ext cx="881455" cy="5228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>
                      <a:latin typeface="Constantia" panose="02030602050306030303" pitchFamily="18" charset="0"/>
                    </a:rPr>
                    <a:t>2</a:t>
                  </a:r>
                  <a:r>
                    <a:rPr lang="en-US" altLang="en-US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r>
                    <a:rPr lang="en-US" altLang="en-US" i="1" baseline="-250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1,0</a:t>
                  </a:r>
                  <a:endParaRPr lang="en-US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D65E5F66-CD94-7005-3AA2-6B51F11408A1}"/>
                    </a:ext>
                  </a:extLst>
                </p:cNvPr>
                <p:cNvCxnSpPr/>
                <p:nvPr/>
              </p:nvCxnSpPr>
              <p:spPr>
                <a:xfrm>
                  <a:off x="2705782" y="3279967"/>
                  <a:ext cx="362953" cy="0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>
                  <a:extLst>
                    <a:ext uri="{FF2B5EF4-FFF2-40B4-BE49-F238E27FC236}">
                      <a16:creationId xmlns:a16="http://schemas.microsoft.com/office/drawing/2014/main" id="{F81CC943-2FC9-ADCD-1767-D2CA547165C8}"/>
                    </a:ext>
                  </a:extLst>
                </p:cNvPr>
                <p:cNvCxnSpPr/>
                <p:nvPr/>
              </p:nvCxnSpPr>
              <p:spPr>
                <a:xfrm>
                  <a:off x="3656373" y="3277718"/>
                  <a:ext cx="382396" cy="0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50BB161B-77D8-DE55-BFFE-EC5CAC9E0395}"/>
                    </a:ext>
                  </a:extLst>
                </p:cNvPr>
                <p:cNvCxnSpPr/>
                <p:nvPr/>
              </p:nvCxnSpPr>
              <p:spPr>
                <a:xfrm>
                  <a:off x="3366875" y="1292465"/>
                  <a:ext cx="0" cy="1144386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76A57E62-0D3E-2FAB-F40E-5BCAA216C6B7}"/>
                    </a:ext>
                  </a:extLst>
                </p:cNvPr>
                <p:cNvCxnSpPr/>
                <p:nvPr/>
              </p:nvCxnSpPr>
              <p:spPr>
                <a:xfrm>
                  <a:off x="5929149" y="1294713"/>
                  <a:ext cx="0" cy="1144388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83" name="TextBox 38">
                  <a:extLst>
                    <a:ext uri="{FF2B5EF4-FFF2-40B4-BE49-F238E27FC236}">
                      <a16:creationId xmlns:a16="http://schemas.microsoft.com/office/drawing/2014/main" id="{44431B05-2898-B1E7-40A6-422C5AE45A3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393080" y="1141828"/>
                  <a:ext cx="622205" cy="5228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b</a:t>
                  </a:r>
                  <a:r>
                    <a:rPr lang="en-US" altLang="en-US" i="1" baseline="-250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  <a:endParaRPr lang="en-US" altLang="en-US" i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F69817C1-7893-2A7C-009F-D61323E80E1A}"/>
                    </a:ext>
                  </a:extLst>
                </p:cNvPr>
                <p:cNvCxnSpPr/>
                <p:nvPr/>
              </p:nvCxnSpPr>
              <p:spPr>
                <a:xfrm flipV="1">
                  <a:off x="3375517" y="1447597"/>
                  <a:ext cx="1045650" cy="2249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1F07FAB0-043C-8FBA-8CB6-FAF1D9E958EE}"/>
                    </a:ext>
                  </a:extLst>
                </p:cNvPr>
                <p:cNvCxnSpPr/>
                <p:nvPr/>
              </p:nvCxnSpPr>
              <p:spPr>
                <a:xfrm flipV="1">
                  <a:off x="4879178" y="1447597"/>
                  <a:ext cx="1045650" cy="2249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071B51C1-0807-3FF4-066A-7923C59EB7EA}"/>
                    </a:ext>
                  </a:extLst>
                </p:cNvPr>
                <p:cNvCxnSpPr/>
                <p:nvPr/>
              </p:nvCxnSpPr>
              <p:spPr>
                <a:xfrm>
                  <a:off x="5125468" y="2391886"/>
                  <a:ext cx="0" cy="1218581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5D31A163-69B3-7D1D-E439-7A7E3574F4E2}"/>
                    </a:ext>
                  </a:extLst>
                </p:cNvPr>
                <p:cNvCxnSpPr/>
                <p:nvPr/>
              </p:nvCxnSpPr>
              <p:spPr>
                <a:xfrm>
                  <a:off x="6734990" y="2371651"/>
                  <a:ext cx="0" cy="1218581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88" name="TextBox 43">
                  <a:extLst>
                    <a:ext uri="{FF2B5EF4-FFF2-40B4-BE49-F238E27FC236}">
                      <a16:creationId xmlns:a16="http://schemas.microsoft.com/office/drawing/2014/main" id="{FEDE2835-AF9C-5BB0-BC75-A58E84AD0B1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533789" y="3282898"/>
                  <a:ext cx="846890" cy="5228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>
                      <a:latin typeface="Constantia" panose="02030602050306030303" pitchFamily="18" charset="0"/>
                    </a:rPr>
                    <a:t>2</a:t>
                  </a:r>
                  <a:r>
                    <a:rPr lang="en-US" altLang="en-US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r>
                    <a:rPr lang="en-US" altLang="en-US" i="1" baseline="-250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2,0</a:t>
                  </a:r>
                  <a:endParaRPr lang="en-US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45" name="Straight Connector 44">
                  <a:extLst>
                    <a:ext uri="{FF2B5EF4-FFF2-40B4-BE49-F238E27FC236}">
                      <a16:creationId xmlns:a16="http://schemas.microsoft.com/office/drawing/2014/main" id="{BCBD8392-1DB0-4629-3F40-43009DEBE0AB}"/>
                    </a:ext>
                  </a:extLst>
                </p:cNvPr>
                <p:cNvCxnSpPr/>
                <p:nvPr/>
              </p:nvCxnSpPr>
              <p:spPr>
                <a:xfrm>
                  <a:off x="5125468" y="3428355"/>
                  <a:ext cx="479616" cy="0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>
                  <a:extLst>
                    <a:ext uri="{FF2B5EF4-FFF2-40B4-BE49-F238E27FC236}">
                      <a16:creationId xmlns:a16="http://schemas.microsoft.com/office/drawing/2014/main" id="{B690CE6E-E4D3-D0E0-FB9E-AC83B4C7421F}"/>
                    </a:ext>
                  </a:extLst>
                </p:cNvPr>
                <p:cNvCxnSpPr/>
                <p:nvPr/>
              </p:nvCxnSpPr>
              <p:spPr>
                <a:xfrm>
                  <a:off x="6248893" y="3435099"/>
                  <a:ext cx="486097" cy="0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F9919D35-6D0D-E45E-9BD2-E4D8EF78C762}"/>
                  </a:ext>
                </a:extLst>
              </p:cNvPr>
              <p:cNvSpPr/>
              <p:nvPr/>
            </p:nvSpPr>
            <p:spPr>
              <a:xfrm>
                <a:off x="2495827" y="2010953"/>
                <a:ext cx="866333" cy="732947"/>
              </a:xfrm>
              <a:custGeom>
                <a:avLst/>
                <a:gdLst>
                  <a:gd name="connsiteX0" fmla="*/ 695325 w 695325"/>
                  <a:gd name="connsiteY0" fmla="*/ 828675 h 828675"/>
                  <a:gd name="connsiteX1" fmla="*/ 285750 w 695325"/>
                  <a:gd name="connsiteY1" fmla="*/ 638175 h 828675"/>
                  <a:gd name="connsiteX2" fmla="*/ 342900 w 695325"/>
                  <a:gd name="connsiteY2" fmla="*/ 142875 h 828675"/>
                  <a:gd name="connsiteX3" fmla="*/ 0 w 695325"/>
                  <a:gd name="connsiteY3" fmla="*/ 0 h 828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95325" h="828675">
                    <a:moveTo>
                      <a:pt x="695325" y="828675"/>
                    </a:moveTo>
                    <a:cubicBezTo>
                      <a:pt x="519906" y="790575"/>
                      <a:pt x="344487" y="752475"/>
                      <a:pt x="285750" y="638175"/>
                    </a:cubicBezTo>
                    <a:cubicBezTo>
                      <a:pt x="227013" y="523875"/>
                      <a:pt x="390525" y="249237"/>
                      <a:pt x="342900" y="142875"/>
                    </a:cubicBezTo>
                    <a:cubicBezTo>
                      <a:pt x="295275" y="36513"/>
                      <a:pt x="69850" y="23812"/>
                      <a:pt x="0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74752064-7727-5FF4-4FC0-2CB4A65F5107}"/>
                  </a:ext>
                </a:extLst>
              </p:cNvPr>
              <p:cNvSpPr/>
              <p:nvPr/>
            </p:nvSpPr>
            <p:spPr>
              <a:xfrm>
                <a:off x="5943878" y="1822096"/>
                <a:ext cx="749670" cy="912812"/>
              </a:xfrm>
              <a:custGeom>
                <a:avLst/>
                <a:gdLst>
                  <a:gd name="connsiteX0" fmla="*/ 0 w 914400"/>
                  <a:gd name="connsiteY0" fmla="*/ 836613 h 836613"/>
                  <a:gd name="connsiteX1" fmla="*/ 485775 w 914400"/>
                  <a:gd name="connsiteY1" fmla="*/ 703263 h 836613"/>
                  <a:gd name="connsiteX2" fmla="*/ 495300 w 914400"/>
                  <a:gd name="connsiteY2" fmla="*/ 112713 h 836613"/>
                  <a:gd name="connsiteX3" fmla="*/ 914400 w 914400"/>
                  <a:gd name="connsiteY3" fmla="*/ 26988 h 836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14400" h="836613">
                    <a:moveTo>
                      <a:pt x="0" y="836613"/>
                    </a:moveTo>
                    <a:cubicBezTo>
                      <a:pt x="201612" y="830263"/>
                      <a:pt x="403225" y="823913"/>
                      <a:pt x="485775" y="703263"/>
                    </a:cubicBezTo>
                    <a:cubicBezTo>
                      <a:pt x="568325" y="582613"/>
                      <a:pt x="423862" y="225426"/>
                      <a:pt x="495300" y="112713"/>
                    </a:cubicBezTo>
                    <a:cubicBezTo>
                      <a:pt x="566738" y="0"/>
                      <a:pt x="740569" y="13494"/>
                      <a:pt x="914400" y="26988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/>
              </a:p>
            </p:txBody>
          </p:sp>
        </p:grpSp>
        <p:graphicFrame>
          <p:nvGraphicFramePr>
            <p:cNvPr id="1035" name="Object 7">
              <a:extLst>
                <a:ext uri="{FF2B5EF4-FFF2-40B4-BE49-F238E27FC236}">
                  <a16:creationId xmlns:a16="http://schemas.microsoft.com/office/drawing/2014/main" id="{7709C075-855C-BAE1-7DC4-BC67E40BB3F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930981" y="3559493"/>
            <a:ext cx="4009763" cy="22660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Document" r:id="rId13" imgW="11796571" imgH="7809441" progId="Word.Document.12">
                    <p:embed/>
                  </p:oleObj>
                </mc:Choice>
                <mc:Fallback>
                  <p:oleObj name="Document" r:id="rId13" imgW="11796571" imgH="7809441" progId="Word.Document.12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30981" y="3559493"/>
                          <a:ext cx="4009763" cy="226602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51" name="TextBox 46">
            <a:extLst>
              <a:ext uri="{FF2B5EF4-FFF2-40B4-BE49-F238E27FC236}">
                <a16:creationId xmlns:a16="http://schemas.microsoft.com/office/drawing/2014/main" id="{A36BE773-ED47-3519-06DC-2184997C81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5219700"/>
            <a:ext cx="14827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Constantia" panose="02030602050306030303" pitchFamily="18" charset="0"/>
              </a:rPr>
              <a:t>Reynolds</a:t>
            </a:r>
          </a:p>
          <a:p>
            <a:pPr algn="ctr" eaLnBrk="1" hangingPunct="1"/>
            <a:r>
              <a:rPr lang="en-US" altLang="en-US" sz="2000" b="1">
                <a:latin typeface="Constantia" panose="02030602050306030303" pitchFamily="18" charset="0"/>
              </a:rPr>
              <a:t>Number:</a:t>
            </a:r>
          </a:p>
        </p:txBody>
      </p:sp>
      <p:sp>
        <p:nvSpPr>
          <p:cNvPr id="1052" name="TextBox 47">
            <a:extLst>
              <a:ext uri="{FF2B5EF4-FFF2-40B4-BE49-F238E27FC236}">
                <a16:creationId xmlns:a16="http://schemas.microsoft.com/office/drawing/2014/main" id="{516C47DD-DAF1-BB03-8E37-2D8CBB5EF4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2950" y="4441825"/>
            <a:ext cx="13271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Constantia" panose="02030602050306030303" pitchFamily="18" charset="0"/>
              </a:rPr>
              <a:t>Shear</a:t>
            </a:r>
          </a:p>
          <a:p>
            <a:pPr algn="ctr" eaLnBrk="1" hangingPunct="1"/>
            <a:r>
              <a:rPr lang="en-US" altLang="en-US" sz="2000" b="1">
                <a:latin typeface="Constantia" panose="02030602050306030303" pitchFamily="18" charset="0"/>
              </a:rPr>
              <a:t>Strength:</a:t>
            </a:r>
          </a:p>
        </p:txBody>
      </p:sp>
      <p:grpSp>
        <p:nvGrpSpPr>
          <p:cNvPr id="1053" name="Group 48">
            <a:extLst>
              <a:ext uri="{FF2B5EF4-FFF2-40B4-BE49-F238E27FC236}">
                <a16:creationId xmlns:a16="http://schemas.microsoft.com/office/drawing/2014/main" id="{BD8BD339-4CD6-CD25-A214-05FE3A81CF5A}"/>
              </a:ext>
            </a:extLst>
          </p:cNvPr>
          <p:cNvGrpSpPr>
            <a:grpSpLocks/>
          </p:cNvGrpSpPr>
          <p:nvPr/>
        </p:nvGrpSpPr>
        <p:grpSpPr bwMode="auto">
          <a:xfrm>
            <a:off x="5676900" y="1847850"/>
            <a:ext cx="1104900" cy="1814513"/>
            <a:chOff x="10439400" y="23012400"/>
            <a:chExt cx="1828800" cy="3124200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2C8CE515-3AAB-CFA9-7349-7E5032906AD8}"/>
                </a:ext>
              </a:extLst>
            </p:cNvPr>
            <p:cNvCxnSpPr/>
            <p:nvPr/>
          </p:nvCxnSpPr>
          <p:spPr>
            <a:xfrm>
              <a:off x="11353800" y="23012400"/>
              <a:ext cx="0" cy="31242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2F9E15DD-63BB-3AD6-A85C-231594C95E89}"/>
                </a:ext>
              </a:extLst>
            </p:cNvPr>
            <p:cNvCxnSpPr/>
            <p:nvPr/>
          </p:nvCxnSpPr>
          <p:spPr>
            <a:xfrm flipH="1">
              <a:off x="10439400" y="23012400"/>
              <a:ext cx="1828800" cy="31242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CD8804AF-4B34-4529-76F1-E50595ED3672}"/>
                </a:ext>
              </a:extLst>
            </p:cNvPr>
            <p:cNvCxnSpPr/>
            <p:nvPr/>
          </p:nvCxnSpPr>
          <p:spPr>
            <a:xfrm>
              <a:off x="11353800" y="23012400"/>
              <a:ext cx="9144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D066D004-9FF0-3A66-A732-DCD15F2CC890}"/>
                </a:ext>
              </a:extLst>
            </p:cNvPr>
            <p:cNvCxnSpPr/>
            <p:nvPr/>
          </p:nvCxnSpPr>
          <p:spPr>
            <a:xfrm rot="10800000">
              <a:off x="10439400" y="26136600"/>
              <a:ext cx="9144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88200072-C0DE-D687-BC69-82324F04222A}"/>
                </a:ext>
              </a:extLst>
            </p:cNvPr>
            <p:cNvCxnSpPr/>
            <p:nvPr/>
          </p:nvCxnSpPr>
          <p:spPr>
            <a:xfrm>
              <a:off x="11353800" y="23392334"/>
              <a:ext cx="685801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9898DB65-EA0F-94D3-CDCA-773D8E877759}"/>
                </a:ext>
              </a:extLst>
            </p:cNvPr>
            <p:cNvCxnSpPr/>
            <p:nvPr/>
          </p:nvCxnSpPr>
          <p:spPr>
            <a:xfrm>
              <a:off x="11353800" y="23775001"/>
              <a:ext cx="4572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3F8EA804-E957-2B07-F792-10D7FA855136}"/>
                </a:ext>
              </a:extLst>
            </p:cNvPr>
            <p:cNvCxnSpPr/>
            <p:nvPr/>
          </p:nvCxnSpPr>
          <p:spPr>
            <a:xfrm>
              <a:off x="11353800" y="24154933"/>
              <a:ext cx="3048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0973939F-4205-C7E2-8E36-0278576F35A7}"/>
                </a:ext>
              </a:extLst>
            </p:cNvPr>
            <p:cNvCxnSpPr/>
            <p:nvPr/>
          </p:nvCxnSpPr>
          <p:spPr>
            <a:xfrm flipH="1">
              <a:off x="10668001" y="25756666"/>
              <a:ext cx="685799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88711571-1200-A4C9-F27C-38D9EB077890}"/>
                </a:ext>
              </a:extLst>
            </p:cNvPr>
            <p:cNvCxnSpPr/>
            <p:nvPr/>
          </p:nvCxnSpPr>
          <p:spPr>
            <a:xfrm flipH="1">
              <a:off x="10896600" y="25373999"/>
              <a:ext cx="4572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D7C47B46-412C-28E7-53D2-89D82BCC5AC2}"/>
                </a:ext>
              </a:extLst>
            </p:cNvPr>
            <p:cNvCxnSpPr/>
            <p:nvPr/>
          </p:nvCxnSpPr>
          <p:spPr>
            <a:xfrm flipH="1">
              <a:off x="11049000" y="24994067"/>
              <a:ext cx="3048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Freeform 59">
            <a:extLst>
              <a:ext uri="{FF2B5EF4-FFF2-40B4-BE49-F238E27FC236}">
                <a16:creationId xmlns:a16="http://schemas.microsoft.com/office/drawing/2014/main" id="{134989B5-DBDF-10F7-2524-B1A840802177}"/>
              </a:ext>
            </a:extLst>
          </p:cNvPr>
          <p:cNvSpPr/>
          <p:nvPr/>
        </p:nvSpPr>
        <p:spPr>
          <a:xfrm>
            <a:off x="6551613" y="2301875"/>
            <a:ext cx="322262" cy="442913"/>
          </a:xfrm>
          <a:custGeom>
            <a:avLst/>
            <a:gdLst>
              <a:gd name="connsiteX0" fmla="*/ 695325 w 695325"/>
              <a:gd name="connsiteY0" fmla="*/ 828675 h 828675"/>
              <a:gd name="connsiteX1" fmla="*/ 285750 w 695325"/>
              <a:gd name="connsiteY1" fmla="*/ 638175 h 828675"/>
              <a:gd name="connsiteX2" fmla="*/ 342900 w 695325"/>
              <a:gd name="connsiteY2" fmla="*/ 142875 h 828675"/>
              <a:gd name="connsiteX3" fmla="*/ 0 w 695325"/>
              <a:gd name="connsiteY3" fmla="*/ 0 h 828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828675">
                <a:moveTo>
                  <a:pt x="695325" y="828675"/>
                </a:moveTo>
                <a:cubicBezTo>
                  <a:pt x="519906" y="790575"/>
                  <a:pt x="344487" y="752475"/>
                  <a:pt x="285750" y="638175"/>
                </a:cubicBezTo>
                <a:cubicBezTo>
                  <a:pt x="227013" y="523875"/>
                  <a:pt x="390525" y="249237"/>
                  <a:pt x="342900" y="142875"/>
                </a:cubicBezTo>
                <a:cubicBezTo>
                  <a:pt x="295275" y="36513"/>
                  <a:pt x="69850" y="23812"/>
                  <a:pt x="0" y="0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/>
          </a:p>
        </p:txBody>
      </p:sp>
      <p:sp>
        <p:nvSpPr>
          <p:cNvPr id="1055" name="TextBox 60">
            <a:extLst>
              <a:ext uri="{FF2B5EF4-FFF2-40B4-BE49-F238E27FC236}">
                <a16:creationId xmlns:a16="http://schemas.microsoft.com/office/drawing/2014/main" id="{82AB87A2-8CF7-6FA8-1810-89BBB7F2F3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5038" y="4071938"/>
            <a:ext cx="36655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latin typeface="Constantia" panose="02030602050306030303" pitchFamily="18" charset="0"/>
              </a:rPr>
              <a:t>Flow Parameters: </a:t>
            </a:r>
          </a:p>
        </p:txBody>
      </p:sp>
      <p:graphicFrame>
        <p:nvGraphicFramePr>
          <p:cNvPr id="1029" name="Object 8">
            <a:extLst>
              <a:ext uri="{FF2B5EF4-FFF2-40B4-BE49-F238E27FC236}">
                <a16:creationId xmlns:a16="http://schemas.microsoft.com/office/drawing/2014/main" id="{60CD1F82-7751-1534-E356-3922AFAF6B1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48125" y="6013450"/>
          <a:ext cx="2428875" cy="162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15" imgW="6092517" imgH="4100308" progId="Word.Document.12">
                  <p:embed/>
                </p:oleObj>
              </mc:Choice>
              <mc:Fallback>
                <p:oleObj name="Document" r:id="rId15" imgW="6092517" imgH="4100308" progId="Word.Document.12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8125" y="6013450"/>
                        <a:ext cx="2428875" cy="1628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56" name="TextBox 62">
            <a:extLst>
              <a:ext uri="{FF2B5EF4-FFF2-40B4-BE49-F238E27FC236}">
                <a16:creationId xmlns:a16="http://schemas.microsoft.com/office/drawing/2014/main" id="{C0ABAB77-F36B-7F64-1C41-602B074ACB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650" y="6048375"/>
            <a:ext cx="1862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en-US" sz="2000" b="1">
                <a:latin typeface="Constantia" panose="02030602050306030303" pitchFamily="18" charset="0"/>
              </a:rPr>
              <a:t>Characteristic Time:</a:t>
            </a:r>
          </a:p>
        </p:txBody>
      </p:sp>
      <p:graphicFrame>
        <p:nvGraphicFramePr>
          <p:cNvPr id="1030" name="Object 10">
            <a:extLst>
              <a:ext uri="{FF2B5EF4-FFF2-40B4-BE49-F238E27FC236}">
                <a16:creationId xmlns:a16="http://schemas.microsoft.com/office/drawing/2014/main" id="{BC883E9B-9A29-2419-7893-CB1AFE7332A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58950" y="5241925"/>
          <a:ext cx="293370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17" imgW="8924184" imgH="2298740" progId="Word.Document.12">
                  <p:embed/>
                </p:oleObj>
              </mc:Choice>
              <mc:Fallback>
                <p:oleObj name="Document" r:id="rId17" imgW="8924184" imgH="2298740" progId="Word.Document.12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8950" y="5241925"/>
                        <a:ext cx="2933700" cy="752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57" name="Rectangle 66">
            <a:extLst>
              <a:ext uri="{FF2B5EF4-FFF2-40B4-BE49-F238E27FC236}">
                <a16:creationId xmlns:a16="http://schemas.microsoft.com/office/drawing/2014/main" id="{77AE82BB-21AF-8267-D1E8-29A969AF2D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95350"/>
            <a:ext cx="91440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>
                <a:latin typeface="Constantia" panose="02030602050306030303" pitchFamily="18" charset="0"/>
              </a:rPr>
              <a:t>Flow Setup and Parameters</a:t>
            </a:r>
          </a:p>
        </p:txBody>
      </p:sp>
      <p:sp>
        <p:nvSpPr>
          <p:cNvPr id="1058" name="Rectangle 12">
            <a:extLst>
              <a:ext uri="{FF2B5EF4-FFF2-40B4-BE49-F238E27FC236}">
                <a16:creationId xmlns:a16="http://schemas.microsoft.com/office/drawing/2014/main" id="{0B924FB3-8754-455A-5EB9-E14EC64795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onstantia" panose="02030602050306030303" pitchFamily="18" charset="0"/>
            </a:endParaRPr>
          </a:p>
        </p:txBody>
      </p:sp>
      <p:graphicFrame>
        <p:nvGraphicFramePr>
          <p:cNvPr id="1031" name="Object 13">
            <a:extLst>
              <a:ext uri="{FF2B5EF4-FFF2-40B4-BE49-F238E27FC236}">
                <a16:creationId xmlns:a16="http://schemas.microsoft.com/office/drawing/2014/main" id="{AEE92388-031B-805F-3A9D-70796FE9AC3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114120" imgH="215640" progId="Equation.3">
                  <p:embed/>
                </p:oleObj>
              </mc:Choice>
              <mc:Fallback>
                <p:oleObj name="Equation" r:id="rId19" imgW="114120" imgH="21564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59" name="Rectangle 16">
            <a:extLst>
              <a:ext uri="{FF2B5EF4-FFF2-40B4-BE49-F238E27FC236}">
                <a16:creationId xmlns:a16="http://schemas.microsoft.com/office/drawing/2014/main" id="{F435B209-78D0-52A2-59C6-6551825EF1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onstantia" panose="02030602050306030303" pitchFamily="18" charset="0"/>
            </a:endParaRPr>
          </a:p>
        </p:txBody>
      </p:sp>
      <p:graphicFrame>
        <p:nvGraphicFramePr>
          <p:cNvPr id="1033" name="Object 15">
            <a:extLst>
              <a:ext uri="{FF2B5EF4-FFF2-40B4-BE49-F238E27FC236}">
                <a16:creationId xmlns:a16="http://schemas.microsoft.com/office/drawing/2014/main" id="{4D49D890-A8BE-384F-87DB-B00FF031132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62163" y="3694113"/>
          <a:ext cx="2671762" cy="735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1" imgW="8924184" imgH="2301984" progId="Word.Document.12">
                  <p:embed/>
                </p:oleObj>
              </mc:Choice>
              <mc:Fallback>
                <p:oleObj name="Document" r:id="rId21" imgW="8924184" imgH="2301984" progId="Word.Document.12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2163" y="3694113"/>
                        <a:ext cx="2671762" cy="7350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" name="Slide Number Placeholder 65">
            <a:extLst>
              <a:ext uri="{FF2B5EF4-FFF2-40B4-BE49-F238E27FC236}">
                <a16:creationId xmlns:a16="http://schemas.microsoft.com/office/drawing/2014/main" id="{5621E470-1ACA-EFB5-0D51-9EBF8F74C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2249563-CCB2-4022-A822-D44EEF4507C5}" type="slidenum">
              <a:rPr lang="en-US" altLang="en-US">
                <a:solidFill>
                  <a:srgbClr val="045C75"/>
                </a:solidFill>
                <a:latin typeface="Constantia" panose="02030602050306030303" pitchFamily="18" charset="0"/>
              </a:rPr>
              <a:pPr eaLnBrk="1" hangingPunct="1"/>
              <a:t>3</a:t>
            </a:fld>
            <a:endParaRPr lang="en-US" altLang="en-US">
              <a:solidFill>
                <a:srgbClr val="045C75"/>
              </a:solidFill>
              <a:latin typeface="Constantia" panose="02030602050306030303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2A242E64-7F47-520A-4C41-41A405764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/>
              <a:t>Vortex Interactions</a:t>
            </a:r>
          </a:p>
        </p:txBody>
      </p:sp>
      <p:sp>
        <p:nvSpPr>
          <p:cNvPr id="15363" name="Content Placeholder 3">
            <a:extLst>
              <a:ext uri="{FF2B5EF4-FFF2-40B4-BE49-F238E27FC236}">
                <a16:creationId xmlns:a16="http://schemas.microsoft.com/office/drawing/2014/main" id="{4D54A964-BE05-2CF2-CBA5-E04B286CDB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920875"/>
            <a:ext cx="4038600" cy="4433888"/>
          </a:xfrm>
        </p:spPr>
        <p:txBody>
          <a:bodyPr/>
          <a:lstStyle/>
          <a:p>
            <a:pPr eaLnBrk="1" hangingPunct="1"/>
            <a:r>
              <a:rPr lang="en-US" altLang="en-US"/>
              <a:t>Symmetric Pair</a:t>
            </a:r>
          </a:p>
          <a:p>
            <a:pPr eaLnBrk="1" hangingPunct="1"/>
            <a:r>
              <a:rPr lang="en-US" altLang="en-US"/>
              <a:t>No Shear</a:t>
            </a:r>
          </a:p>
        </p:txBody>
      </p:sp>
      <p:sp>
        <p:nvSpPr>
          <p:cNvPr id="15364" name="Content Placeholder 4">
            <a:extLst>
              <a:ext uri="{FF2B5EF4-FFF2-40B4-BE49-F238E27FC236}">
                <a16:creationId xmlns:a16="http://schemas.microsoft.com/office/drawing/2014/main" id="{AC7E07FD-BD5E-14E0-4E84-537ECE5FCB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20875"/>
            <a:ext cx="4038600" cy="1076325"/>
          </a:xfrm>
        </p:spPr>
        <p:txBody>
          <a:bodyPr/>
          <a:lstStyle/>
          <a:p>
            <a:pPr eaLnBrk="1" hangingPunct="1"/>
            <a:r>
              <a:rPr lang="en-US" altLang="en-US"/>
              <a:t>Asymmetric Pair</a:t>
            </a:r>
          </a:p>
          <a:p>
            <a:pPr eaLnBrk="1" hangingPunct="1"/>
            <a:r>
              <a:rPr lang="en-US" altLang="en-US"/>
              <a:t>Shear (Adverse)</a:t>
            </a:r>
          </a:p>
        </p:txBody>
      </p:sp>
      <p:pic>
        <p:nvPicPr>
          <p:cNvPr id="6" name="eq_merger.avi">
            <a:hlinkClick r:id="" action="ppaction://media"/>
            <a:extLst>
              <a:ext uri="{FF2B5EF4-FFF2-40B4-BE49-F238E27FC236}">
                <a16:creationId xmlns:a16="http://schemas.microsoft.com/office/drawing/2014/main" id="{B3E23DE4-9797-AF32-35CC-6440E5A1E86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25" y="2978150"/>
            <a:ext cx="2597150" cy="245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wsn137_vr6_re5000.avi">
            <a:hlinkClick r:id="" action="ppaction://media"/>
            <a:extLst>
              <a:ext uri="{FF2B5EF4-FFF2-40B4-BE49-F238E27FC236}">
                <a16:creationId xmlns:a16="http://schemas.microsoft.com/office/drawing/2014/main" id="{9A65D6E7-A848-626C-1D62-1DC2ACF9680C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700" y="2978150"/>
            <a:ext cx="2997200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E2705A8-AC93-C41E-28EC-2D9D48D00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C4F8287-07D2-4565-B14A-33656E4C206D}" type="slidenum">
              <a:rPr lang="en-US" altLang="en-US">
                <a:solidFill>
                  <a:srgbClr val="045C75"/>
                </a:solidFill>
                <a:latin typeface="Constantia" panose="02030602050306030303" pitchFamily="18" charset="0"/>
              </a:rPr>
              <a:pPr eaLnBrk="1" hangingPunct="1"/>
              <a:t>4</a:t>
            </a:fld>
            <a:endParaRPr lang="en-US" altLang="en-US">
              <a:solidFill>
                <a:srgbClr val="045C75"/>
              </a:solidFill>
              <a:latin typeface="Constantia" panose="0203060205030603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2" name="Group 3">
            <a:extLst>
              <a:ext uri="{FF2B5EF4-FFF2-40B4-BE49-F238E27FC236}">
                <a16:creationId xmlns:a16="http://schemas.microsoft.com/office/drawing/2014/main" id="{19E2E3D8-9434-A434-9B1C-48A1BABF014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176838" y="3621088"/>
            <a:ext cx="3843337" cy="1112837"/>
            <a:chOff x="1559024" y="1719319"/>
            <a:chExt cx="7584976" cy="2104762"/>
          </a:xfrm>
        </p:grpSpPr>
        <p:pic>
          <p:nvPicPr>
            <p:cNvPr id="2068" name="Picture 4" descr="rr95_cor_110111_vorticity0_smaller_c.png">
              <a:extLst>
                <a:ext uri="{FF2B5EF4-FFF2-40B4-BE49-F238E27FC236}">
                  <a16:creationId xmlns:a16="http://schemas.microsoft.com/office/drawing/2014/main" id="{D3C82F99-63E5-5BE2-98CF-EA548A6B06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59024" y="2136819"/>
              <a:ext cx="1425476" cy="635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9" name="Picture 5" descr="rr95_cor_110111_vorticity53_smaller_c.png">
              <a:extLst>
                <a:ext uri="{FF2B5EF4-FFF2-40B4-BE49-F238E27FC236}">
                  <a16:creationId xmlns:a16="http://schemas.microsoft.com/office/drawing/2014/main" id="{F296395A-E00F-558F-8750-1F08971372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4076" y="1915419"/>
              <a:ext cx="694528" cy="1615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70" name="Picture 6" descr="rr95_cor_110111_vorticity70_smaller_c.png">
              <a:extLst>
                <a:ext uri="{FF2B5EF4-FFF2-40B4-BE49-F238E27FC236}">
                  <a16:creationId xmlns:a16="http://schemas.microsoft.com/office/drawing/2014/main" id="{4EC48487-41E1-D1A5-52C3-402C73CBD8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88000" y="1864595"/>
              <a:ext cx="1513514" cy="1814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71" name="Picture 7" descr="rr95_cor_110111_vorticity89_smaller_c.png">
              <a:extLst>
                <a:ext uri="{FF2B5EF4-FFF2-40B4-BE49-F238E27FC236}">
                  <a16:creationId xmlns:a16="http://schemas.microsoft.com/office/drawing/2014/main" id="{B53C8B76-A684-3F00-C275-CED2AB5D7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9714" y="1719319"/>
              <a:ext cx="2114286" cy="2104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8" descr="rr95_cor_110111_vorticity65_smaller_c.png">
              <a:extLst>
                <a:ext uri="{FF2B5EF4-FFF2-40B4-BE49-F238E27FC236}">
                  <a16:creationId xmlns:a16="http://schemas.microsoft.com/office/drawing/2014/main" id="{5A717C06-278E-0E96-234C-208D22D3058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14867" y="1774895"/>
              <a:ext cx="2014434" cy="1531986"/>
            </a:xfrm>
            <a:prstGeom prst="round2DiagRect">
              <a:avLst>
                <a:gd name="adj1" fmla="val 50000"/>
                <a:gd name="adj2" fmla="val 25130"/>
              </a:avLst>
            </a:prstGeom>
          </p:spPr>
        </p:pic>
      </p:grpSp>
      <p:grpSp>
        <p:nvGrpSpPr>
          <p:cNvPr id="2053" name="Group 33">
            <a:extLst>
              <a:ext uri="{FF2B5EF4-FFF2-40B4-BE49-F238E27FC236}">
                <a16:creationId xmlns:a16="http://schemas.microsoft.com/office/drawing/2014/main" id="{348486B5-99D5-4214-538A-00AB2933939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176838" y="5418138"/>
            <a:ext cx="3540125" cy="974725"/>
            <a:chOff x="1536215" y="3238618"/>
            <a:chExt cx="7607785" cy="2007133"/>
          </a:xfrm>
        </p:grpSpPr>
        <p:pic>
          <p:nvPicPr>
            <p:cNvPr id="2063" name="Picture 10" descr="rr75_cor_102011_vorticity0_c.png">
              <a:extLst>
                <a:ext uri="{FF2B5EF4-FFF2-40B4-BE49-F238E27FC236}">
                  <a16:creationId xmlns:a16="http://schemas.microsoft.com/office/drawing/2014/main" id="{68D94B7F-A62D-CDBC-BC80-73F55F98455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6215" y="3829103"/>
              <a:ext cx="1492735" cy="866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4" name="Picture 11" descr="rr75_cor_102011_vorticity45_c.png">
              <a:extLst>
                <a:ext uri="{FF2B5EF4-FFF2-40B4-BE49-F238E27FC236}">
                  <a16:creationId xmlns:a16="http://schemas.microsoft.com/office/drawing/2014/main" id="{5B366534-B88D-1EEC-F711-EF83A15396A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72571" y="3279004"/>
              <a:ext cx="1971429" cy="1876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5" name="Picture 12" descr="rr75_cor_102011_vorticity40_c.png">
              <a:extLst>
                <a:ext uri="{FF2B5EF4-FFF2-40B4-BE49-F238E27FC236}">
                  <a16:creationId xmlns:a16="http://schemas.microsoft.com/office/drawing/2014/main" id="{7683F308-0106-5D92-2CB5-FFAE6B6B170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60464" y="3481407"/>
              <a:ext cx="1857143" cy="1514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6" name="Picture 13" descr="rr75_cor_102011_vorticity24_c.png">
              <a:extLst>
                <a:ext uri="{FF2B5EF4-FFF2-40B4-BE49-F238E27FC236}">
                  <a16:creationId xmlns:a16="http://schemas.microsoft.com/office/drawing/2014/main" id="{951807DE-3A89-71C0-3C00-E42D0BB518D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1882" y="3238618"/>
              <a:ext cx="914286" cy="18857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7" name="Picture 14" descr="rr75_cor_102011_vorticity34_c.png">
              <a:extLst>
                <a:ext uri="{FF2B5EF4-FFF2-40B4-BE49-F238E27FC236}">
                  <a16:creationId xmlns:a16="http://schemas.microsoft.com/office/drawing/2014/main" id="{61A3533B-6F39-8567-B1D8-854E8530A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6307" y="3264798"/>
              <a:ext cx="1114286" cy="1980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2050" name="Object 2">
            <a:extLst>
              <a:ext uri="{FF2B5EF4-FFF2-40B4-BE49-F238E27FC236}">
                <a16:creationId xmlns:a16="http://schemas.microsoft.com/office/drawing/2014/main" id="{2D00C574-CC4C-63B8-B2EE-3DDD1F6192A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54400" y="3621088"/>
          <a:ext cx="16129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12" imgW="9316970" imgH="5154137" progId="Word.Document.12">
                  <p:embed/>
                </p:oleObj>
              </mc:Choice>
              <mc:Fallback>
                <p:oleObj name="Document" r:id="rId12" imgW="9316970" imgH="5154137" progId="Word.Document.1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4400" y="3621088"/>
                        <a:ext cx="1612900" cy="88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3">
            <a:extLst>
              <a:ext uri="{FF2B5EF4-FFF2-40B4-BE49-F238E27FC236}">
                <a16:creationId xmlns:a16="http://schemas.microsoft.com/office/drawing/2014/main" id="{C17E8D00-D137-4D17-7474-C0E91A1BB0D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30588" y="5526088"/>
          <a:ext cx="17272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14" imgW="9316970" imgH="5170001" progId="Word.Document.12">
                  <p:embed/>
                </p:oleObj>
              </mc:Choice>
              <mc:Fallback>
                <p:oleObj name="Document" r:id="rId14" imgW="9316970" imgH="5170001" progId="Word.Document.1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0588" y="5526088"/>
                        <a:ext cx="1727200" cy="952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4" name="TextBox 17">
            <a:extLst>
              <a:ext uri="{FF2B5EF4-FFF2-40B4-BE49-F238E27FC236}">
                <a16:creationId xmlns:a16="http://schemas.microsoft.com/office/drawing/2014/main" id="{D456005D-EAE3-A029-4D65-DA4C73E07E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265488"/>
            <a:ext cx="30337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>
                <a:latin typeface="Constantia" panose="02030602050306030303" pitchFamily="18" charset="0"/>
              </a:rPr>
              <a:t>If both vortex cores detrain, </a:t>
            </a:r>
            <a:r>
              <a:rPr lang="en-US" altLang="en-US" sz="2000" b="1">
                <a:latin typeface="Constantia" panose="02030602050306030303" pitchFamily="18" charset="0"/>
              </a:rPr>
              <a:t>stronger</a:t>
            </a:r>
            <a:r>
              <a:rPr lang="en-US" altLang="en-US" sz="2000">
                <a:latin typeface="Constantia" panose="02030602050306030303" pitchFamily="18" charset="0"/>
              </a:rPr>
              <a:t> vortex </a:t>
            </a:r>
            <a:r>
              <a:rPr lang="en-US" altLang="en-US" sz="2000" b="1">
                <a:latin typeface="Constantia" panose="02030602050306030303" pitchFamily="18" charset="0"/>
              </a:rPr>
              <a:t>entrains weaker  </a:t>
            </a:r>
            <a:r>
              <a:rPr lang="en-US" altLang="en-US" sz="2000">
                <a:latin typeface="Constantia" panose="02030602050306030303" pitchFamily="18" charset="0"/>
              </a:rPr>
              <a:t>vortex</a:t>
            </a:r>
          </a:p>
        </p:txBody>
      </p:sp>
      <p:sp>
        <p:nvSpPr>
          <p:cNvPr id="2055" name="TextBox 18">
            <a:extLst>
              <a:ext uri="{FF2B5EF4-FFF2-40B4-BE49-F238E27FC236}">
                <a16:creationId xmlns:a16="http://schemas.microsoft.com/office/drawing/2014/main" id="{CD8FD5C5-DDA3-1476-BAEF-4A7930050F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606925"/>
            <a:ext cx="3084513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>
                <a:latin typeface="Constantia" panose="02030602050306030303" pitchFamily="18" charset="0"/>
              </a:rPr>
              <a:t>If the </a:t>
            </a:r>
            <a:r>
              <a:rPr lang="en-US" altLang="en-US" sz="2000" b="1">
                <a:latin typeface="Constantia" panose="02030602050306030303" pitchFamily="18" charset="0"/>
              </a:rPr>
              <a:t>weaker</a:t>
            </a:r>
            <a:r>
              <a:rPr lang="en-US" altLang="en-US" sz="2000">
                <a:latin typeface="Constantia" panose="02030602050306030303" pitchFamily="18" charset="0"/>
              </a:rPr>
              <a:t> core is </a:t>
            </a:r>
            <a:r>
              <a:rPr lang="en-US" altLang="en-US" sz="2000" b="1">
                <a:latin typeface="Constantia" panose="02030602050306030303" pitchFamily="18" charset="0"/>
              </a:rPr>
              <a:t>detrained sufficiently earlier</a:t>
            </a:r>
            <a:r>
              <a:rPr lang="en-US" altLang="en-US" sz="2000">
                <a:latin typeface="Constantia" panose="02030602050306030303" pitchFamily="18" charset="0"/>
              </a:rPr>
              <a:t>, it can be strained out and destroyed</a:t>
            </a:r>
            <a:r>
              <a:rPr lang="en-US" altLang="en-US" sz="2000" b="1">
                <a:latin typeface="Constantia" panose="02030602050306030303" pitchFamily="18" charset="0"/>
              </a:rPr>
              <a:t> </a:t>
            </a:r>
            <a:r>
              <a:rPr lang="en-US" altLang="en-US" sz="2000">
                <a:latin typeface="Constantia" panose="02030602050306030303" pitchFamily="18" charset="0"/>
              </a:rPr>
              <a:t>– </a:t>
            </a:r>
            <a:r>
              <a:rPr lang="en-US" altLang="en-US" sz="2000" b="1">
                <a:latin typeface="Constantia" panose="02030602050306030303" pitchFamily="18" charset="0"/>
              </a:rPr>
              <a:t>no significant entrainment </a:t>
            </a:r>
            <a:r>
              <a:rPr lang="en-US" altLang="en-US" sz="2000">
                <a:latin typeface="Constantia" panose="02030602050306030303" pitchFamily="18" charset="0"/>
              </a:rPr>
              <a:t>occurs</a:t>
            </a:r>
          </a:p>
        </p:txBody>
      </p:sp>
      <p:sp>
        <p:nvSpPr>
          <p:cNvPr id="2056" name="TextBox 21">
            <a:extLst>
              <a:ext uri="{FF2B5EF4-FFF2-40B4-BE49-F238E27FC236}">
                <a16:creationId xmlns:a16="http://schemas.microsoft.com/office/drawing/2014/main" id="{336E5E47-5680-0403-6B16-1DC485E1D4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925" y="2487613"/>
            <a:ext cx="77343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latin typeface="Constantia" panose="02030602050306030303" pitchFamily="18" charset="0"/>
              </a:rPr>
              <a:t>Asymmetric</a:t>
            </a:r>
            <a:r>
              <a:rPr lang="en-US" altLang="en-US" sz="2000">
                <a:latin typeface="Constantia" panose="02030602050306030303" pitchFamily="18" charset="0"/>
              </a:rPr>
              <a:t> pair interactions depend on relative timing of  core detrainment and destruction, but eventually result in a single vortex</a:t>
            </a:r>
          </a:p>
        </p:txBody>
      </p:sp>
      <p:sp>
        <p:nvSpPr>
          <p:cNvPr id="2057" name="TextBox 22">
            <a:extLst>
              <a:ext uri="{FF2B5EF4-FFF2-40B4-BE49-F238E27FC236}">
                <a16:creationId xmlns:a16="http://schemas.microsoft.com/office/drawing/2014/main" id="{68779C87-69F8-BE22-6710-7A4AD07E38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9713"/>
            <a:ext cx="9144000" cy="58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b="1">
                <a:latin typeface="Constantia" panose="02030602050306030303" pitchFamily="18" charset="0"/>
              </a:rPr>
              <a:t>Viscous Vortex Pairs </a:t>
            </a:r>
            <a:r>
              <a:rPr lang="en-US" altLang="en-US" sz="3200">
                <a:latin typeface="Constantia" panose="02030602050306030303" pitchFamily="18" charset="0"/>
              </a:rPr>
              <a:t>(Without Shear)</a:t>
            </a:r>
          </a:p>
        </p:txBody>
      </p:sp>
      <p:sp>
        <p:nvSpPr>
          <p:cNvPr id="2058" name="TextBox 23">
            <a:extLst>
              <a:ext uri="{FF2B5EF4-FFF2-40B4-BE49-F238E27FC236}">
                <a16:creationId xmlns:a16="http://schemas.microsoft.com/office/drawing/2014/main" id="{240EB35B-9DFD-2E6A-2A39-F1007007F5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047750"/>
            <a:ext cx="657066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en-US" sz="2000" b="1">
                <a:latin typeface="Constantia" panose="02030602050306030303" pitchFamily="18" charset="0"/>
              </a:rPr>
              <a:t>Symmetric </a:t>
            </a:r>
            <a:r>
              <a:rPr lang="en-US" altLang="en-US" sz="2000">
                <a:latin typeface="Constantia" panose="02030602050306030303" pitchFamily="18" charset="0"/>
              </a:rPr>
              <a:t>pairs will eventually merge into a single vortex since </a:t>
            </a:r>
            <a:r>
              <a:rPr lang="en-US" altLang="en-US" sz="2000" b="1">
                <a:latin typeface="Constantia" panose="02030602050306030303" pitchFamily="18" charset="0"/>
              </a:rPr>
              <a:t>viscous core growth a(t) </a:t>
            </a:r>
            <a:r>
              <a:rPr lang="en-US" altLang="en-US" sz="2000">
                <a:latin typeface="Constantia" panose="02030602050306030303" pitchFamily="18" charset="0"/>
              </a:rPr>
              <a:t>will cause attainment of </a:t>
            </a:r>
            <a:r>
              <a:rPr lang="en-US" altLang="en-US" sz="2000" b="1">
                <a:latin typeface="Constantia" panose="02030602050306030303" pitchFamily="18" charset="0"/>
              </a:rPr>
              <a:t>critical aspect ratio (a/b)</a:t>
            </a:r>
            <a:r>
              <a:rPr lang="en-US" altLang="en-US" sz="2000" b="1" baseline="-25000">
                <a:latin typeface="Constantia" panose="02030602050306030303" pitchFamily="18" charset="0"/>
              </a:rPr>
              <a:t>cr</a:t>
            </a:r>
          </a:p>
        </p:txBody>
      </p:sp>
      <p:sp>
        <p:nvSpPr>
          <p:cNvPr id="2059" name="TextBox 24">
            <a:extLst>
              <a:ext uri="{FF2B5EF4-FFF2-40B4-BE49-F238E27FC236}">
                <a16:creationId xmlns:a16="http://schemas.microsoft.com/office/drawing/2014/main" id="{3D73F9A3-F714-E436-B057-4C6FEE3AED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688" y="6505575"/>
            <a:ext cx="26543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200" b="1">
                <a:latin typeface="Constantia" panose="02030602050306030303" pitchFamily="18" charset="0"/>
              </a:rPr>
              <a:t>(Brandt and Nomura, JFM, 2010)</a:t>
            </a:r>
          </a:p>
        </p:txBody>
      </p:sp>
      <p:sp>
        <p:nvSpPr>
          <p:cNvPr id="2060" name="Rectangle 21">
            <a:extLst>
              <a:ext uri="{FF2B5EF4-FFF2-40B4-BE49-F238E27FC236}">
                <a16:creationId xmlns:a16="http://schemas.microsoft.com/office/drawing/2014/main" id="{31F883C4-1F6F-3066-DE13-51FD6C68F3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225" y="2017713"/>
            <a:ext cx="66405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en-US">
                <a:latin typeface="Constantia" panose="02030602050306030303" pitchFamily="18" charset="0"/>
              </a:rPr>
              <a:t>Both cores </a:t>
            </a:r>
            <a:r>
              <a:rPr lang="en-US" altLang="en-US" b="1">
                <a:latin typeface="Constantia" panose="02030602050306030303" pitchFamily="18" charset="0"/>
              </a:rPr>
              <a:t>mutually</a:t>
            </a:r>
            <a:r>
              <a:rPr lang="en-US" altLang="en-US">
                <a:latin typeface="Constantia" panose="02030602050306030303" pitchFamily="18" charset="0"/>
              </a:rPr>
              <a:t> strained, detrained/entrained, destroyed</a:t>
            </a:r>
          </a:p>
        </p:txBody>
      </p:sp>
      <p:pic>
        <p:nvPicPr>
          <p:cNvPr id="2061" name="Picture 22" descr="zveloread_vor57.png">
            <a:extLst>
              <a:ext uri="{FF2B5EF4-FFF2-40B4-BE49-F238E27FC236}">
                <a16:creationId xmlns:a16="http://schemas.microsoft.com/office/drawing/2014/main" id="{AD34A3A7-66A3-8741-01D7-639A1758CD4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4700" y="885825"/>
            <a:ext cx="1584325" cy="154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FFB98443-43D6-A3BE-0CF5-D0DC6C35E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970EDB1-49FE-4386-811A-5D39B5A44ECD}" type="slidenum">
              <a:rPr lang="en-US" altLang="en-US">
                <a:solidFill>
                  <a:srgbClr val="045C75"/>
                </a:solidFill>
                <a:latin typeface="Constantia" panose="02030602050306030303" pitchFamily="18" charset="0"/>
              </a:rPr>
              <a:pPr eaLnBrk="1" hangingPunct="1"/>
              <a:t>5</a:t>
            </a:fld>
            <a:endParaRPr lang="en-US" altLang="en-US">
              <a:solidFill>
                <a:srgbClr val="045C75"/>
              </a:solidFill>
              <a:latin typeface="Constantia" panose="02030602050306030303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20" descr="CircII_locmin_method_10t_data_noshear_EF_withmax.png">
            <a:extLst>
              <a:ext uri="{FF2B5EF4-FFF2-40B4-BE49-F238E27FC236}">
                <a16:creationId xmlns:a16="http://schemas.microsoft.com/office/drawing/2014/main" id="{3DBA25E7-FA84-7CDE-B591-CB7050CD64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900" y="2505075"/>
            <a:ext cx="4584700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TextBox 21">
            <a:extLst>
              <a:ext uri="{FF2B5EF4-FFF2-40B4-BE49-F238E27FC236}">
                <a16:creationId xmlns:a16="http://schemas.microsoft.com/office/drawing/2014/main" id="{B5F50F60-A426-4949-3C69-4CC5941C69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" y="1981200"/>
            <a:ext cx="8305800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latin typeface="Constantia" panose="02030602050306030303" pitchFamily="18" charset="0"/>
              </a:rPr>
              <a:t>Asymmetric</a:t>
            </a:r>
            <a:r>
              <a:rPr lang="en-US" altLang="en-US" sz="2000">
                <a:latin typeface="Constantia" panose="02030602050306030303" pitchFamily="18" charset="0"/>
              </a:rPr>
              <a:t> interactions also result in a </a:t>
            </a:r>
            <a:r>
              <a:rPr lang="en-US" altLang="en-US" sz="2000" b="1">
                <a:latin typeface="Constantia" panose="02030602050306030303" pitchFamily="18" charset="0"/>
              </a:rPr>
              <a:t>single vortex</a:t>
            </a:r>
            <a:r>
              <a:rPr lang="en-US" altLang="en-US" sz="2000">
                <a:latin typeface="Constantia" panose="02030602050306030303" pitchFamily="18" charset="0"/>
              </a:rPr>
              <a:t>, but with </a:t>
            </a:r>
            <a:r>
              <a:rPr lang="en-US" altLang="en-US" sz="2000" b="1">
                <a:latin typeface="Constantia" panose="02030602050306030303" pitchFamily="18" charset="0"/>
              </a:rPr>
              <a:t>varying</a:t>
            </a:r>
            <a:r>
              <a:rPr lang="en-US" altLang="en-US" sz="2000">
                <a:latin typeface="Constantia" panose="02030602050306030303" pitchFamily="18" charset="0"/>
              </a:rPr>
              <a:t> levels of </a:t>
            </a:r>
            <a:r>
              <a:rPr lang="en-US" altLang="en-US" sz="2000" b="1">
                <a:latin typeface="Constantia" panose="02030602050306030303" pitchFamily="18" charset="0"/>
              </a:rPr>
              <a:t>enhancement</a:t>
            </a:r>
            <a:endParaRPr lang="en-US" altLang="en-US" sz="2000">
              <a:latin typeface="Constantia" panose="02030602050306030303" pitchFamily="18" charset="0"/>
            </a:endParaRPr>
          </a:p>
        </p:txBody>
      </p:sp>
      <p:sp>
        <p:nvSpPr>
          <p:cNvPr id="3078" name="TextBox 22">
            <a:extLst>
              <a:ext uri="{FF2B5EF4-FFF2-40B4-BE49-F238E27FC236}">
                <a16:creationId xmlns:a16="http://schemas.microsoft.com/office/drawing/2014/main" id="{E255C84B-BA91-B1A7-6FB6-D6A6F9E21A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9713"/>
            <a:ext cx="9144000" cy="58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b="1">
                <a:latin typeface="Constantia" panose="02030602050306030303" pitchFamily="18" charset="0"/>
              </a:rPr>
              <a:t>Viscous Vortex Pairs: Interaction Outcome</a:t>
            </a:r>
          </a:p>
        </p:txBody>
      </p:sp>
      <p:sp>
        <p:nvSpPr>
          <p:cNvPr id="3079" name="TextBox 23">
            <a:extLst>
              <a:ext uri="{FF2B5EF4-FFF2-40B4-BE49-F238E27FC236}">
                <a16:creationId xmlns:a16="http://schemas.microsoft.com/office/drawing/2014/main" id="{3D042884-8792-9401-ED01-CC678844D7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047750"/>
            <a:ext cx="8382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en-US" sz="2000" b="1">
                <a:latin typeface="Constantia" panose="02030602050306030303" pitchFamily="18" charset="0"/>
              </a:rPr>
              <a:t>Symmetric </a:t>
            </a:r>
            <a:r>
              <a:rPr lang="en-US" altLang="en-US" sz="2000">
                <a:latin typeface="Constantia" panose="02030602050306030303" pitchFamily="18" charset="0"/>
              </a:rPr>
              <a:t>pairs will eventually merge into a </a:t>
            </a:r>
            <a:r>
              <a:rPr lang="en-US" altLang="en-US" sz="2000" b="1">
                <a:latin typeface="Constantia" panose="02030602050306030303" pitchFamily="18" charset="0"/>
              </a:rPr>
              <a:t>single vortex</a:t>
            </a:r>
            <a:r>
              <a:rPr lang="en-US" altLang="en-US" sz="2000">
                <a:latin typeface="Constantia" panose="02030602050306030303" pitchFamily="18" charset="0"/>
              </a:rPr>
              <a:t>, which is </a:t>
            </a:r>
            <a:r>
              <a:rPr lang="en-US" altLang="en-US" sz="2000" b="1">
                <a:latin typeface="Constantia" panose="02030602050306030303" pitchFamily="18" charset="0"/>
              </a:rPr>
              <a:t>enhanced</a:t>
            </a:r>
            <a:r>
              <a:rPr lang="en-US" altLang="en-US" sz="2000">
                <a:latin typeface="Constantia" panose="02030602050306030303" pitchFamily="18" charset="0"/>
              </a:rPr>
              <a:t> relative to either of the original vortices, i.e. has greater circulation</a:t>
            </a:r>
            <a:endParaRPr lang="en-US" altLang="en-US" sz="2000" b="1">
              <a:latin typeface="Constantia" panose="02030602050306030303" pitchFamily="18" charset="0"/>
            </a:endParaRPr>
          </a:p>
        </p:txBody>
      </p:sp>
      <p:sp>
        <p:nvSpPr>
          <p:cNvPr id="3080" name="Rectangle 7">
            <a:extLst>
              <a:ext uri="{FF2B5EF4-FFF2-40B4-BE49-F238E27FC236}">
                <a16:creationId xmlns:a16="http://schemas.microsoft.com/office/drawing/2014/main" id="{91CF56BE-4B0F-55BF-CF84-D9CBF99C9E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onstantia" panose="02030602050306030303" pitchFamily="18" charset="0"/>
            </a:endParaRPr>
          </a:p>
        </p:txBody>
      </p:sp>
      <p:sp>
        <p:nvSpPr>
          <p:cNvPr id="3081" name="Rectangle 9">
            <a:extLst>
              <a:ext uri="{FF2B5EF4-FFF2-40B4-BE49-F238E27FC236}">
                <a16:creationId xmlns:a16="http://schemas.microsoft.com/office/drawing/2014/main" id="{CBB3CEEA-6F11-54E0-3866-00EC8F738B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onstantia" panose="02030602050306030303" pitchFamily="18" charset="0"/>
            </a:endParaRPr>
          </a:p>
        </p:txBody>
      </p:sp>
      <p:pic>
        <p:nvPicPr>
          <p:cNvPr id="3082" name="Picture 8">
            <a:extLst>
              <a:ext uri="{FF2B5EF4-FFF2-40B4-BE49-F238E27FC236}">
                <a16:creationId xmlns:a16="http://schemas.microsoft.com/office/drawing/2014/main" id="{4D23C387-E9A5-630A-A16E-EFA8CBEFAE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275" y="3379788"/>
            <a:ext cx="14097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3" name="TextBox 39">
            <a:extLst>
              <a:ext uri="{FF2B5EF4-FFF2-40B4-BE49-F238E27FC236}">
                <a16:creationId xmlns:a16="http://schemas.microsoft.com/office/drawing/2014/main" id="{B5C298E4-B046-2776-DD8C-1448CF53B3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888" y="4833938"/>
            <a:ext cx="34226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latin typeface="Constantia" panose="02030602050306030303" pitchFamily="18" charset="0"/>
              </a:rPr>
              <a:t>           </a:t>
            </a:r>
            <a:r>
              <a:rPr lang="en-US" altLang="en-US" sz="2000">
                <a:latin typeface="Constantia" panose="02030602050306030303" pitchFamily="18" charset="0"/>
              </a:rPr>
              <a:t>evaluated at </a:t>
            </a:r>
            <a:r>
              <a:rPr lang="en-US" altLang="en-US" sz="2000" b="1">
                <a:latin typeface="Constantia" panose="02030602050306030303" pitchFamily="18" charset="0"/>
              </a:rPr>
              <a:t>time of destruction </a:t>
            </a:r>
            <a:r>
              <a:rPr lang="en-US" altLang="en-US" sz="2000">
                <a:latin typeface="Constantia" panose="02030602050306030303" pitchFamily="18" charset="0"/>
              </a:rPr>
              <a:t>of weaker vortex</a:t>
            </a:r>
          </a:p>
        </p:txBody>
      </p:sp>
      <p:sp>
        <p:nvSpPr>
          <p:cNvPr id="3084" name="Rectangle 14">
            <a:extLst>
              <a:ext uri="{FF2B5EF4-FFF2-40B4-BE49-F238E27FC236}">
                <a16:creationId xmlns:a16="http://schemas.microsoft.com/office/drawing/2014/main" id="{35872529-6697-CD9A-D786-00CAD1C9CC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onstantia" panose="02030602050306030303" pitchFamily="18" charset="0"/>
            </a:endParaRPr>
          </a:p>
        </p:txBody>
      </p:sp>
      <p:sp>
        <p:nvSpPr>
          <p:cNvPr id="3085" name="Rectangle 16">
            <a:extLst>
              <a:ext uri="{FF2B5EF4-FFF2-40B4-BE49-F238E27FC236}">
                <a16:creationId xmlns:a16="http://schemas.microsoft.com/office/drawing/2014/main" id="{AC47EA30-2610-27B8-30B8-6F848AAD55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onstantia" panose="02030602050306030303" pitchFamily="18" charset="0"/>
            </a:endParaRPr>
          </a:p>
        </p:txBody>
      </p:sp>
      <p:graphicFrame>
        <p:nvGraphicFramePr>
          <p:cNvPr id="3074" name="Object 31">
            <a:extLst>
              <a:ext uri="{FF2B5EF4-FFF2-40B4-BE49-F238E27FC236}">
                <a16:creationId xmlns:a16="http://schemas.microsoft.com/office/drawing/2014/main" id="{0E837209-DA13-E416-9E72-F677D534139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4872038"/>
          <a:ext cx="16129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9316970" imgH="5162069" progId="Word.Document.12">
                  <p:embed/>
                </p:oleObj>
              </mc:Choice>
              <mc:Fallback>
                <p:oleObj name="Document" r:id="rId4" imgW="9316970" imgH="5162069" progId="Word.Document.12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872038"/>
                        <a:ext cx="1612900" cy="88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6" name="Rectangle 5">
            <a:extLst>
              <a:ext uri="{FF2B5EF4-FFF2-40B4-BE49-F238E27FC236}">
                <a16:creationId xmlns:a16="http://schemas.microsoft.com/office/drawing/2014/main" id="{798909DA-6ED0-0904-C4FB-71A9CA2778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5125" y="3878263"/>
            <a:ext cx="465138" cy="4603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ε</a:t>
            </a:r>
            <a:endParaRPr lang="en-US" altLang="en-US" sz="2400"/>
          </a:p>
        </p:txBody>
      </p:sp>
      <p:sp>
        <p:nvSpPr>
          <p:cNvPr id="3087" name="TextBox 33">
            <a:extLst>
              <a:ext uri="{FF2B5EF4-FFF2-40B4-BE49-F238E27FC236}">
                <a16:creationId xmlns:a16="http://schemas.microsoft.com/office/drawing/2014/main" id="{F457604A-B1CC-E4B9-7C6A-10D98D3DA57B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4114007" y="4664869"/>
            <a:ext cx="1454150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2060"/>
                </a:solidFill>
              </a:rPr>
              <a:t>Symmetric</a:t>
            </a:r>
          </a:p>
        </p:txBody>
      </p:sp>
      <p:sp>
        <p:nvSpPr>
          <p:cNvPr id="3088" name="TextBox 34">
            <a:extLst>
              <a:ext uri="{FF2B5EF4-FFF2-40B4-BE49-F238E27FC236}">
                <a16:creationId xmlns:a16="http://schemas.microsoft.com/office/drawing/2014/main" id="{9DC7EFAA-3A11-5506-8B65-BC275A30C3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6975" y="6072188"/>
            <a:ext cx="17986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Enhancement</a:t>
            </a:r>
          </a:p>
        </p:txBody>
      </p:sp>
      <p:sp>
        <p:nvSpPr>
          <p:cNvPr id="36" name="Right Brace 35">
            <a:extLst>
              <a:ext uri="{FF2B5EF4-FFF2-40B4-BE49-F238E27FC236}">
                <a16:creationId xmlns:a16="http://schemas.microsoft.com/office/drawing/2014/main" id="{9510277B-976C-56B8-1838-EF2E45CEEF82}"/>
              </a:ext>
            </a:extLst>
          </p:cNvPr>
          <p:cNvSpPr/>
          <p:nvPr/>
        </p:nvSpPr>
        <p:spPr>
          <a:xfrm rot="5400000">
            <a:off x="5881688" y="4670425"/>
            <a:ext cx="314325" cy="265112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7" name="Right Brace 36">
            <a:extLst>
              <a:ext uri="{FF2B5EF4-FFF2-40B4-BE49-F238E27FC236}">
                <a16:creationId xmlns:a16="http://schemas.microsoft.com/office/drawing/2014/main" id="{3DF14040-5086-73A3-3CB5-E2EBBDED5926}"/>
              </a:ext>
            </a:extLst>
          </p:cNvPr>
          <p:cNvSpPr/>
          <p:nvPr/>
        </p:nvSpPr>
        <p:spPr>
          <a:xfrm rot="5400000">
            <a:off x="7687469" y="5541169"/>
            <a:ext cx="307975" cy="928687"/>
          </a:xfrm>
          <a:prstGeom prst="rightBrace">
            <a:avLst/>
          </a:prstGeom>
          <a:ln>
            <a:solidFill>
              <a:srgbClr val="FA74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91" name="TextBox 37">
            <a:extLst>
              <a:ext uri="{FF2B5EF4-FFF2-40B4-BE49-F238E27FC236}">
                <a16:creationId xmlns:a16="http://schemas.microsoft.com/office/drawing/2014/main" id="{B9AEBC02-526F-81E6-A72B-CB16A5CB50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6738" y="6102350"/>
            <a:ext cx="17319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/>
              <a:t>No Enhancement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FD3F3CEE-DB75-E560-EC44-57AB9EC78FC7}"/>
              </a:ext>
            </a:extLst>
          </p:cNvPr>
          <p:cNvCxnSpPr/>
          <p:nvPr/>
        </p:nvCxnSpPr>
        <p:spPr>
          <a:xfrm flipH="1">
            <a:off x="4748213" y="5057775"/>
            <a:ext cx="11112" cy="504825"/>
          </a:xfrm>
          <a:prstGeom prst="straightConnector1">
            <a:avLst/>
          </a:prstGeom>
          <a:ln w="57150">
            <a:solidFill>
              <a:srgbClr val="00206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75" name="Object 3">
            <a:extLst>
              <a:ext uri="{FF2B5EF4-FFF2-40B4-BE49-F238E27FC236}">
                <a16:creationId xmlns:a16="http://schemas.microsoft.com/office/drawing/2014/main" id="{480FA1ED-06C8-ED2D-F6E1-BA8C36BF9EA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27650" y="5689600"/>
          <a:ext cx="2509838" cy="162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6" imgW="11807742" imgH="7686861" progId="Word.Document.12">
                  <p:embed/>
                </p:oleObj>
              </mc:Choice>
              <mc:Fallback>
                <p:oleObj name="Document" r:id="rId6" imgW="11807742" imgH="7686861" progId="Word.Document.1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27650" y="5689600"/>
                        <a:ext cx="2509838" cy="1625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93" name="TextBox 21">
            <a:extLst>
              <a:ext uri="{FF2B5EF4-FFF2-40B4-BE49-F238E27FC236}">
                <a16:creationId xmlns:a16="http://schemas.microsoft.com/office/drawing/2014/main" id="{9BF057D3-BDE2-437F-708B-ABADC93D3750}"/>
              </a:ext>
            </a:extLst>
          </p:cNvPr>
          <p:cNvSpPr txBox="1">
            <a:spLocks noChangeArrowheads="1"/>
          </p:cNvSpPr>
          <p:nvPr/>
        </p:nvSpPr>
        <p:spPr bwMode="auto">
          <a:xfrm flipV="1">
            <a:off x="4630738" y="2351088"/>
            <a:ext cx="3633787" cy="368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3DB8E621-4D1A-06C6-0AEC-CCE235613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7745AF4-04E2-4976-AC25-BF6818702162}" type="slidenum">
              <a:rPr lang="en-US" altLang="en-US">
                <a:solidFill>
                  <a:srgbClr val="045C75"/>
                </a:solidFill>
                <a:latin typeface="Constantia" panose="02030602050306030303" pitchFamily="18" charset="0"/>
              </a:rPr>
              <a:pPr eaLnBrk="1" hangingPunct="1"/>
              <a:t>6</a:t>
            </a:fld>
            <a:endParaRPr lang="en-US" altLang="en-US">
              <a:solidFill>
                <a:srgbClr val="045C75"/>
              </a:solidFill>
              <a:latin typeface="Constantia" panose="02030602050306030303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>
            <a:extLst>
              <a:ext uri="{FF2B5EF4-FFF2-40B4-BE49-F238E27FC236}">
                <a16:creationId xmlns:a16="http://schemas.microsoft.com/office/drawing/2014/main" id="{5254A0E2-AC15-7813-6F74-9B7B7782F1C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33838" y="1446213"/>
          <a:ext cx="5835650" cy="3933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6092517" imgH="4120858" progId="Word.Document.12">
                  <p:embed/>
                </p:oleObj>
              </mc:Choice>
              <mc:Fallback>
                <p:oleObj name="Document" r:id="rId2" imgW="6092517" imgH="4120858" progId="Word.Document.1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3838" y="1446213"/>
                        <a:ext cx="5835650" cy="3933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03" name="Picture 21" descr="asytest_ws_p138_rr775_vr100_sca.png">
            <a:extLst>
              <a:ext uri="{FF2B5EF4-FFF2-40B4-BE49-F238E27FC236}">
                <a16:creationId xmlns:a16="http://schemas.microsoft.com/office/drawing/2014/main" id="{1B78BD69-DFC3-1E91-2317-BCBD57A62E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213" y="4316413"/>
            <a:ext cx="1905000" cy="181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42" descr="noshear_rr775_vr100_sca.png">
            <a:extLst>
              <a:ext uri="{FF2B5EF4-FFF2-40B4-BE49-F238E27FC236}">
                <a16:creationId xmlns:a16="http://schemas.microsoft.com/office/drawing/2014/main" id="{6FE0D54E-1BE1-7179-BBAD-F9D8D9B9F6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4294188"/>
            <a:ext cx="1884362" cy="179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12" descr="point_trajectories_tdvh_3.png">
            <a:extLst>
              <a:ext uri="{FF2B5EF4-FFF2-40B4-BE49-F238E27FC236}">
                <a16:creationId xmlns:a16="http://schemas.microsoft.com/office/drawing/2014/main" id="{52B628AB-6E3E-E31D-D8F2-25B7D79C6C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163" y="1301750"/>
            <a:ext cx="3479800" cy="261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E2EB4029-3097-4685-5F1A-A600022840C6}"/>
              </a:ext>
            </a:extLst>
          </p:cNvPr>
          <p:cNvSpPr txBox="1">
            <a:spLocks/>
          </p:cNvSpPr>
          <p:nvPr/>
        </p:nvSpPr>
        <p:spPr>
          <a:xfrm>
            <a:off x="0" y="266700"/>
            <a:ext cx="9144000" cy="827088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algn="ctr" defTabSz="4389120" fontAlgn="auto">
              <a:spcAft>
                <a:spcPts val="0"/>
              </a:spcAft>
              <a:defRPr/>
            </a:pPr>
            <a:r>
              <a:rPr lang="en-US" sz="3200" b="1" dirty="0">
                <a:latin typeface="+mj-lt"/>
                <a:ea typeface="+mj-ea"/>
                <a:cs typeface="+mj-cs"/>
              </a:rPr>
              <a:t>Effect of Shear: Point Vortex Model</a:t>
            </a:r>
          </a:p>
        </p:txBody>
      </p:sp>
      <p:sp>
        <p:nvSpPr>
          <p:cNvPr id="4107" name="TextBox 5">
            <a:extLst>
              <a:ext uri="{FF2B5EF4-FFF2-40B4-BE49-F238E27FC236}">
                <a16:creationId xmlns:a16="http://schemas.microsoft.com/office/drawing/2014/main" id="{5FF644F1-D306-5DFF-8535-3CB58D9D47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2063" y="790575"/>
            <a:ext cx="66960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en-US">
                <a:latin typeface="Constantia" panose="02030602050306030303" pitchFamily="18" charset="0"/>
              </a:rPr>
              <a:t>Trajectories of two point vortices in uniform shear can be computed for a range of point vortex strengths (</a:t>
            </a:r>
            <a:r>
              <a:rPr lang="el-GR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altLang="en-US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>
                <a:latin typeface="Constantia" panose="02030602050306030303" pitchFamily="18" charset="0"/>
              </a:rPr>
              <a:t>) and shear (</a:t>
            </a:r>
            <a:r>
              <a:rPr lang="en-US" altLang="en-US" b="1" i="1">
                <a:latin typeface="Constantia" panose="02030602050306030303" pitchFamily="18" charset="0"/>
              </a:rPr>
              <a:t>S</a:t>
            </a:r>
            <a:r>
              <a:rPr lang="en-US" altLang="en-US">
                <a:latin typeface="Constantia" panose="02030602050306030303" pitchFamily="18" charset="0"/>
              </a:rPr>
              <a:t>)</a:t>
            </a:r>
          </a:p>
        </p:txBody>
      </p:sp>
      <p:sp>
        <p:nvSpPr>
          <p:cNvPr id="4108" name="TextBox 6">
            <a:extLst>
              <a:ext uri="{FF2B5EF4-FFF2-40B4-BE49-F238E27FC236}">
                <a16:creationId xmlns:a16="http://schemas.microsoft.com/office/drawing/2014/main" id="{1697F7E6-8736-F6C8-EF76-C520E0E5DB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8525" y="1590675"/>
            <a:ext cx="6524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Constantia" panose="02030602050306030303" pitchFamily="18" charset="0"/>
              </a:rPr>
              <a:t>Let</a:t>
            </a:r>
          </a:p>
        </p:txBody>
      </p:sp>
      <p:sp>
        <p:nvSpPr>
          <p:cNvPr id="4109" name="TextBox 7">
            <a:extLst>
              <a:ext uri="{FF2B5EF4-FFF2-40B4-BE49-F238E27FC236}">
                <a16:creationId xmlns:a16="http://schemas.microsoft.com/office/drawing/2014/main" id="{FD9BA5FF-B2E9-1066-9D0C-9F15EF50A6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1175" y="2043113"/>
            <a:ext cx="224313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>
                <a:latin typeface="Constantia" panose="02030602050306030303" pitchFamily="18" charset="0"/>
              </a:rPr>
              <a:t>Closed orbit with minimum b(t) at ± </a:t>
            </a:r>
          </a:p>
        </p:txBody>
      </p:sp>
      <p:graphicFrame>
        <p:nvGraphicFramePr>
          <p:cNvPr id="4099" name="Object 3">
            <a:extLst>
              <a:ext uri="{FF2B5EF4-FFF2-40B4-BE49-F238E27FC236}">
                <a16:creationId xmlns:a16="http://schemas.microsoft.com/office/drawing/2014/main" id="{222DC859-4073-3231-23EC-008CEFB2CC3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610600" y="2257425"/>
          <a:ext cx="128588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64880" imgH="393480" progId="Equation.3">
                  <p:embed/>
                </p:oleObj>
              </mc:Choice>
              <mc:Fallback>
                <p:oleObj name="Equation" r:id="rId7" imgW="164880" imgH="3934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10600" y="2257425"/>
                        <a:ext cx="128588" cy="412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10" name="TextBox 9">
            <a:extLst>
              <a:ext uri="{FF2B5EF4-FFF2-40B4-BE49-F238E27FC236}">
                <a16:creationId xmlns:a16="http://schemas.microsoft.com/office/drawing/2014/main" id="{CA6C55EC-381F-D114-8F0B-7B8ECAC4A0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4350" y="2613025"/>
            <a:ext cx="16557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>
                <a:latin typeface="Constantia" panose="02030602050306030303" pitchFamily="18" charset="0"/>
              </a:rPr>
              <a:t>Circular orbit</a:t>
            </a:r>
          </a:p>
        </p:txBody>
      </p:sp>
      <p:sp>
        <p:nvSpPr>
          <p:cNvPr id="4111" name="TextBox 10">
            <a:extLst>
              <a:ext uri="{FF2B5EF4-FFF2-40B4-BE49-F238E27FC236}">
                <a16:creationId xmlns:a16="http://schemas.microsoft.com/office/drawing/2014/main" id="{751C31CC-90F1-467F-89FA-63D94FFB00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775" y="3178175"/>
            <a:ext cx="1871663" cy="584200"/>
          </a:xfrm>
          <a:prstGeom prst="rect">
            <a:avLst/>
          </a:prstGeom>
          <a:solidFill>
            <a:schemeClr val="bg1">
              <a:alpha val="9215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>
                <a:latin typeface="Constantia" panose="02030602050306030303" pitchFamily="18" charset="0"/>
              </a:rPr>
              <a:t>Closed orbit with maximum b(t) at ± </a:t>
            </a:r>
          </a:p>
        </p:txBody>
      </p:sp>
      <p:sp>
        <p:nvSpPr>
          <p:cNvPr id="4112" name="TextBox 11">
            <a:extLst>
              <a:ext uri="{FF2B5EF4-FFF2-40B4-BE49-F238E27FC236}">
                <a16:creationId xmlns:a16="http://schemas.microsoft.com/office/drawing/2014/main" id="{6BFE7A8A-26F0-4D5B-5470-3C0518B081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1175" y="3849688"/>
            <a:ext cx="2217738" cy="338137"/>
          </a:xfrm>
          <a:prstGeom prst="rect">
            <a:avLst/>
          </a:prstGeom>
          <a:solidFill>
            <a:schemeClr val="bg1">
              <a:alpha val="9215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>
                <a:latin typeface="Constantia" panose="02030602050306030303" pitchFamily="18" charset="0"/>
              </a:rPr>
              <a:t>Separative motion</a:t>
            </a:r>
          </a:p>
        </p:txBody>
      </p:sp>
      <p:sp>
        <p:nvSpPr>
          <p:cNvPr id="4113" name="TextBox 13">
            <a:extLst>
              <a:ext uri="{FF2B5EF4-FFF2-40B4-BE49-F238E27FC236}">
                <a16:creationId xmlns:a16="http://schemas.microsoft.com/office/drawing/2014/main" id="{0EAD1D5D-B427-BB7B-9E0B-D3ADE55FEC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9413" y="2087563"/>
            <a:ext cx="26670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en-US" sz="1600" b="1">
                <a:latin typeface="Constantia" panose="02030602050306030303" pitchFamily="18" charset="0"/>
              </a:rPr>
              <a:t>Favorable Shear (</a:t>
            </a:r>
            <a:r>
              <a:rPr lang="el-GR" altLang="en-US" sz="1600" b="1" i="1">
                <a:latin typeface="Constantia" panose="02030602050306030303" pitchFamily="18" charset="0"/>
              </a:rPr>
              <a:t>μ</a:t>
            </a:r>
            <a:r>
              <a:rPr lang="en-US" altLang="en-US" sz="1600" b="1" i="1">
                <a:latin typeface="Constantia" panose="02030602050306030303" pitchFamily="18" charset="0"/>
              </a:rPr>
              <a:t> </a:t>
            </a:r>
            <a:r>
              <a:rPr lang="en-US" altLang="en-US" sz="1600" b="1">
                <a:latin typeface="Constantia" panose="02030602050306030303" pitchFamily="18" charset="0"/>
              </a:rPr>
              <a:t>&gt; 0):</a:t>
            </a:r>
            <a:endParaRPr lang="en-US" altLang="en-US" sz="1600">
              <a:latin typeface="Constantia" panose="02030602050306030303" pitchFamily="18" charset="0"/>
            </a:endParaRPr>
          </a:p>
        </p:txBody>
      </p:sp>
      <p:sp>
        <p:nvSpPr>
          <p:cNvPr id="4114" name="TextBox 14">
            <a:extLst>
              <a:ext uri="{FF2B5EF4-FFF2-40B4-BE49-F238E27FC236}">
                <a16:creationId xmlns:a16="http://schemas.microsoft.com/office/drawing/2014/main" id="{9F114890-33BD-EE9F-F820-710F35D75E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0088" y="3771900"/>
            <a:ext cx="221138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000">
                <a:latin typeface="Constantia" panose="02030602050306030303" pitchFamily="18" charset="0"/>
              </a:rPr>
              <a:t>Based on the method described in </a:t>
            </a:r>
          </a:p>
          <a:p>
            <a:pPr eaLnBrk="1" hangingPunct="1"/>
            <a:r>
              <a:rPr lang="en-US" altLang="en-US" sz="1000">
                <a:latin typeface="Constantia" panose="02030602050306030303" pitchFamily="18" charset="0"/>
              </a:rPr>
              <a:t>Kimura and Hasimoto, JPSJ, 1985 and Trieling et al., Phys. Fluids, 2010</a:t>
            </a:r>
          </a:p>
        </p:txBody>
      </p:sp>
      <p:sp>
        <p:nvSpPr>
          <p:cNvPr id="4115" name="TextBox 15">
            <a:extLst>
              <a:ext uri="{FF2B5EF4-FFF2-40B4-BE49-F238E27FC236}">
                <a16:creationId xmlns:a16="http://schemas.microsoft.com/office/drawing/2014/main" id="{D08AD268-2531-E01B-9087-0D85D7150D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4925" y="3216275"/>
            <a:ext cx="478948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200"/>
              </a:spcAft>
            </a:pPr>
            <a:r>
              <a:rPr lang="en-US" altLang="en-US" sz="1600" b="1">
                <a:latin typeface="Constantia" panose="02030602050306030303" pitchFamily="18" charset="0"/>
              </a:rPr>
              <a:t>  Weak (|</a:t>
            </a:r>
            <a:r>
              <a:rPr lang="el-GR" altLang="en-US" sz="1600" b="1" i="1">
                <a:latin typeface="Constantia" panose="02030602050306030303" pitchFamily="18" charset="0"/>
              </a:rPr>
              <a:t>μ</a:t>
            </a:r>
            <a:r>
              <a:rPr lang="en-US" altLang="en-US" sz="1600" b="1">
                <a:latin typeface="Constantia" panose="02030602050306030303" pitchFamily="18" charset="0"/>
              </a:rPr>
              <a:t>| &lt; |</a:t>
            </a:r>
            <a:r>
              <a:rPr lang="el-GR" altLang="en-US" sz="1600" b="1" i="1">
                <a:latin typeface="Constantia" panose="02030602050306030303" pitchFamily="18" charset="0"/>
              </a:rPr>
              <a:t>μ</a:t>
            </a:r>
            <a:r>
              <a:rPr lang="en-US" altLang="en-US" sz="1600" b="1" i="1">
                <a:latin typeface="Constantia" panose="02030602050306030303" pitchFamily="18" charset="0"/>
              </a:rPr>
              <a:t>)</a:t>
            </a:r>
            <a:r>
              <a:rPr lang="en-US" altLang="en-US" sz="1600" b="1" i="1" baseline="-25000">
                <a:latin typeface="Constantia" panose="02030602050306030303" pitchFamily="18" charset="0"/>
              </a:rPr>
              <a:t>c</a:t>
            </a:r>
            <a:r>
              <a:rPr lang="en-US" altLang="en-US" sz="1600" b="1">
                <a:latin typeface="Constantia" panose="02030602050306030303" pitchFamily="18" charset="0"/>
              </a:rPr>
              <a:t>|:</a:t>
            </a:r>
          </a:p>
          <a:p>
            <a:pPr eaLnBrk="1" hangingPunct="1"/>
            <a:endParaRPr lang="en-US" altLang="en-US" sz="1600">
              <a:latin typeface="Constantia" panose="02030602050306030303" pitchFamily="18" charset="0"/>
            </a:endParaRPr>
          </a:p>
          <a:p>
            <a:pPr eaLnBrk="1" hangingPunct="1">
              <a:spcAft>
                <a:spcPts val="1200"/>
              </a:spcAft>
            </a:pPr>
            <a:r>
              <a:rPr lang="en-US" altLang="en-US" sz="1600" b="1">
                <a:latin typeface="Constantia" panose="02030602050306030303" pitchFamily="18" charset="0"/>
              </a:rPr>
              <a:t>Strong (|</a:t>
            </a:r>
            <a:r>
              <a:rPr lang="el-GR" altLang="en-US" sz="1600" b="1" i="1">
                <a:latin typeface="Constantia" panose="02030602050306030303" pitchFamily="18" charset="0"/>
              </a:rPr>
              <a:t>μ</a:t>
            </a:r>
            <a:r>
              <a:rPr lang="en-US" altLang="en-US" sz="1600" b="1">
                <a:latin typeface="Constantia" panose="02030602050306030303" pitchFamily="18" charset="0"/>
              </a:rPr>
              <a:t>| &gt; |</a:t>
            </a:r>
            <a:r>
              <a:rPr lang="el-GR" altLang="en-US" sz="1600" b="1" i="1">
                <a:latin typeface="Constantia" panose="02030602050306030303" pitchFamily="18" charset="0"/>
              </a:rPr>
              <a:t>μ</a:t>
            </a:r>
            <a:r>
              <a:rPr lang="en-US" altLang="en-US" sz="1600" b="1" i="1" baseline="-25000">
                <a:latin typeface="Constantia" panose="02030602050306030303" pitchFamily="18" charset="0"/>
              </a:rPr>
              <a:t>c</a:t>
            </a:r>
            <a:r>
              <a:rPr lang="en-US" altLang="en-US" sz="1600" b="1">
                <a:latin typeface="Constantia" panose="02030602050306030303" pitchFamily="18" charset="0"/>
              </a:rPr>
              <a:t>|):</a:t>
            </a:r>
          </a:p>
          <a:p>
            <a:pPr eaLnBrk="1" hangingPunct="1">
              <a:spcAft>
                <a:spcPts val="1200"/>
              </a:spcAft>
            </a:pPr>
            <a:endParaRPr lang="en-US" altLang="en-US" sz="1600" b="1">
              <a:latin typeface="Constantia" panose="02030602050306030303" pitchFamily="18" charset="0"/>
            </a:endParaRPr>
          </a:p>
        </p:txBody>
      </p:sp>
      <p:graphicFrame>
        <p:nvGraphicFramePr>
          <p:cNvPr id="4100" name="Object 4">
            <a:extLst>
              <a:ext uri="{FF2B5EF4-FFF2-40B4-BE49-F238E27FC236}">
                <a16:creationId xmlns:a16="http://schemas.microsoft.com/office/drawing/2014/main" id="{111E72E4-7929-D4EA-2199-62F6FF9573D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569325" y="3397250"/>
          <a:ext cx="176213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64880" imgH="393480" progId="Equation.3">
                  <p:embed/>
                </p:oleObj>
              </mc:Choice>
              <mc:Fallback>
                <p:oleObj name="Equation" r:id="rId9" imgW="164880" imgH="3934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69325" y="3397250"/>
                        <a:ext cx="176213" cy="412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16" name="Rectangle 19">
            <a:extLst>
              <a:ext uri="{FF2B5EF4-FFF2-40B4-BE49-F238E27FC236}">
                <a16:creationId xmlns:a16="http://schemas.microsoft.com/office/drawing/2014/main" id="{5F7E4C34-BAF5-F615-C3B3-120D1C0F7F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0975" y="2613025"/>
            <a:ext cx="1606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en-US" sz="1600" b="1">
                <a:latin typeface="Constantia" panose="02030602050306030303" pitchFamily="18" charset="0"/>
              </a:rPr>
              <a:t>No Shear (</a:t>
            </a:r>
            <a:r>
              <a:rPr lang="el-GR" altLang="en-US" sz="1600" b="1" i="1">
                <a:latin typeface="Constantia" panose="02030602050306030303" pitchFamily="18" charset="0"/>
              </a:rPr>
              <a:t>μ</a:t>
            </a:r>
            <a:r>
              <a:rPr lang="en-US" altLang="en-US" sz="1600" b="1" i="1">
                <a:latin typeface="Constantia" panose="02030602050306030303" pitchFamily="18" charset="0"/>
              </a:rPr>
              <a:t> </a:t>
            </a:r>
            <a:r>
              <a:rPr lang="en-US" altLang="en-US" sz="1600" b="1">
                <a:latin typeface="Constantia" panose="02030602050306030303" pitchFamily="18" charset="0"/>
              </a:rPr>
              <a:t>= 0):</a:t>
            </a:r>
          </a:p>
        </p:txBody>
      </p:sp>
      <p:sp>
        <p:nvSpPr>
          <p:cNvPr id="4117" name="Rectangle 20">
            <a:extLst>
              <a:ext uri="{FF2B5EF4-FFF2-40B4-BE49-F238E27FC236}">
                <a16:creationId xmlns:a16="http://schemas.microsoft.com/office/drawing/2014/main" id="{C513214D-F2FC-968C-2542-AF06507D4F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4213" y="2976563"/>
            <a:ext cx="2362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en-US" sz="1600" b="1">
                <a:latin typeface="Constantia" panose="02030602050306030303" pitchFamily="18" charset="0"/>
              </a:rPr>
              <a:t>Adverse Shear (</a:t>
            </a:r>
            <a:r>
              <a:rPr lang="el-GR" altLang="en-US" sz="1600" b="1" i="1">
                <a:latin typeface="Constantia" panose="02030602050306030303" pitchFamily="18" charset="0"/>
              </a:rPr>
              <a:t>μ</a:t>
            </a:r>
            <a:r>
              <a:rPr lang="en-US" altLang="en-US" sz="1600" b="1" i="1">
                <a:latin typeface="Constantia" panose="02030602050306030303" pitchFamily="18" charset="0"/>
              </a:rPr>
              <a:t> </a:t>
            </a:r>
            <a:r>
              <a:rPr lang="en-US" altLang="en-US" sz="1600" b="1">
                <a:latin typeface="Constantia" panose="02030602050306030303" pitchFamily="18" charset="0"/>
              </a:rPr>
              <a:t>&lt; 0):</a:t>
            </a:r>
            <a:endParaRPr lang="en-US" altLang="en-US" sz="1600">
              <a:latin typeface="Constantia" panose="02030602050306030303" pitchFamily="18" charset="0"/>
            </a:endParaRPr>
          </a:p>
          <a:p>
            <a:pPr eaLnBrk="1" hangingPunct="1">
              <a:spcAft>
                <a:spcPts val="1200"/>
              </a:spcAft>
            </a:pPr>
            <a:r>
              <a:rPr lang="en-US" altLang="en-US" sz="1600" b="1">
                <a:latin typeface="Constantia" panose="02030602050306030303" pitchFamily="18" charset="0"/>
              </a:rPr>
              <a:t>	</a:t>
            </a:r>
          </a:p>
        </p:txBody>
      </p:sp>
      <p:pic>
        <p:nvPicPr>
          <p:cNvPr id="4118" name="Picture 23" descr="asytest_ws_138_rr775_vr100_sca.png">
            <a:extLst>
              <a:ext uri="{FF2B5EF4-FFF2-40B4-BE49-F238E27FC236}">
                <a16:creationId xmlns:a16="http://schemas.microsoft.com/office/drawing/2014/main" id="{1BC6DB8D-24D1-00E3-255B-157A14E2834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8275" y="4300538"/>
            <a:ext cx="1912938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19" name="TextBox 24">
            <a:extLst>
              <a:ext uri="{FF2B5EF4-FFF2-40B4-BE49-F238E27FC236}">
                <a16:creationId xmlns:a16="http://schemas.microsoft.com/office/drawing/2014/main" id="{4A956D75-1D3E-87E2-B84D-196A2B7B38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7788" y="4357688"/>
            <a:ext cx="1981201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latin typeface="Constantia" panose="02030602050306030303" pitchFamily="18" charset="0"/>
              </a:rPr>
              <a:t>Asymmetric: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8F53217-9371-940D-3D83-CBE64658FA87}"/>
              </a:ext>
            </a:extLst>
          </p:cNvPr>
          <p:cNvSpPr>
            <a:spLocks noChangeAspect="1"/>
          </p:cNvSpPr>
          <p:nvPr/>
        </p:nvSpPr>
        <p:spPr>
          <a:xfrm>
            <a:off x="6519863" y="5148263"/>
            <a:ext cx="46037" cy="4603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96ABDB44-B2A8-1706-CDA3-D14044B1A63F}"/>
              </a:ext>
            </a:extLst>
          </p:cNvPr>
          <p:cNvSpPr/>
          <p:nvPr/>
        </p:nvSpPr>
        <p:spPr>
          <a:xfrm>
            <a:off x="5910263" y="5156200"/>
            <a:ext cx="46037" cy="4603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4122" name="Picture 27" descr="asytest_ws_137_rr775_vr100_sca.png">
            <a:extLst>
              <a:ext uri="{FF2B5EF4-FFF2-40B4-BE49-F238E27FC236}">
                <a16:creationId xmlns:a16="http://schemas.microsoft.com/office/drawing/2014/main" id="{06014399-1F96-790F-A7DF-AFD5F5F99D8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1213" y="4300538"/>
            <a:ext cx="1914525" cy="180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2FD47A38-F018-FD3E-803B-5B7B8CE33209}"/>
              </a:ext>
            </a:extLst>
          </p:cNvPr>
          <p:cNvSpPr>
            <a:spLocks noChangeAspect="1"/>
          </p:cNvSpPr>
          <p:nvPr/>
        </p:nvSpPr>
        <p:spPr>
          <a:xfrm>
            <a:off x="8434388" y="5141913"/>
            <a:ext cx="46037" cy="444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1AEC6961-8A4E-79E4-3EFC-426DCC0E5DAC}"/>
              </a:ext>
            </a:extLst>
          </p:cNvPr>
          <p:cNvSpPr/>
          <p:nvPr/>
        </p:nvSpPr>
        <p:spPr>
          <a:xfrm>
            <a:off x="7824788" y="5148263"/>
            <a:ext cx="46037" cy="46037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125" name="TextBox 32">
            <a:extLst>
              <a:ext uri="{FF2B5EF4-FFF2-40B4-BE49-F238E27FC236}">
                <a16:creationId xmlns:a16="http://schemas.microsoft.com/office/drawing/2014/main" id="{96C15ABB-65E5-526C-CFC1-E43063D4AD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0538" y="5976938"/>
            <a:ext cx="17526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Constantia" panose="02030602050306030303" pitchFamily="18" charset="0"/>
              </a:rPr>
              <a:t>Favorable</a:t>
            </a:r>
          </a:p>
        </p:txBody>
      </p:sp>
      <p:sp>
        <p:nvSpPr>
          <p:cNvPr id="4126" name="TextBox 33">
            <a:extLst>
              <a:ext uri="{FF2B5EF4-FFF2-40B4-BE49-F238E27FC236}">
                <a16:creationId xmlns:a16="http://schemas.microsoft.com/office/drawing/2014/main" id="{67993190-2323-45AB-C1A0-AEED0094AA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5538" y="5976938"/>
            <a:ext cx="17526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Constantia" panose="02030602050306030303" pitchFamily="18" charset="0"/>
              </a:rPr>
              <a:t>No Shear</a:t>
            </a:r>
          </a:p>
        </p:txBody>
      </p:sp>
      <p:sp>
        <p:nvSpPr>
          <p:cNvPr id="4127" name="TextBox 34">
            <a:extLst>
              <a:ext uri="{FF2B5EF4-FFF2-40B4-BE49-F238E27FC236}">
                <a16:creationId xmlns:a16="http://schemas.microsoft.com/office/drawing/2014/main" id="{0DEB0D1B-5D7D-5F69-940F-AD44805366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8288" y="5976938"/>
            <a:ext cx="17526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Constantia" panose="02030602050306030303" pitchFamily="18" charset="0"/>
              </a:rPr>
              <a:t>Weakly Adverse</a:t>
            </a:r>
          </a:p>
        </p:txBody>
      </p:sp>
      <p:sp>
        <p:nvSpPr>
          <p:cNvPr id="4128" name="TextBox 35">
            <a:extLst>
              <a:ext uri="{FF2B5EF4-FFF2-40B4-BE49-F238E27FC236}">
                <a16:creationId xmlns:a16="http://schemas.microsoft.com/office/drawing/2014/main" id="{DD6FF01B-4254-1C60-EEEA-15813F7745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1375" y="5976938"/>
            <a:ext cx="18970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Constantia" panose="02030602050306030303" pitchFamily="18" charset="0"/>
              </a:rPr>
              <a:t>Strongly Adverse</a:t>
            </a:r>
          </a:p>
        </p:txBody>
      </p:sp>
      <p:sp>
        <p:nvSpPr>
          <p:cNvPr id="4129" name="TextBox 36">
            <a:extLst>
              <a:ext uri="{FF2B5EF4-FFF2-40B4-BE49-F238E27FC236}">
                <a16:creationId xmlns:a16="http://schemas.microsoft.com/office/drawing/2014/main" id="{E749CB7A-ADB0-574E-E799-29E3E3826C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976938"/>
            <a:ext cx="17526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latin typeface="Constantia" panose="02030602050306030303" pitchFamily="18" charset="0"/>
              </a:rPr>
              <a:t>Shear Sense: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5F0516B5-35E1-9003-59BE-3D0BFE01DFEE}"/>
              </a:ext>
            </a:extLst>
          </p:cNvPr>
          <p:cNvSpPr>
            <a:spLocks noChangeAspect="1"/>
          </p:cNvSpPr>
          <p:nvPr/>
        </p:nvSpPr>
        <p:spPr>
          <a:xfrm>
            <a:off x="2713038" y="5160963"/>
            <a:ext cx="46037" cy="4603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537D6803-1234-1C53-DC64-2F8F0BF68990}"/>
              </a:ext>
            </a:extLst>
          </p:cNvPr>
          <p:cNvSpPr/>
          <p:nvPr/>
        </p:nvSpPr>
        <p:spPr>
          <a:xfrm>
            <a:off x="2103438" y="5164138"/>
            <a:ext cx="46037" cy="46037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132" name="TextBox 40">
            <a:extLst>
              <a:ext uri="{FF2B5EF4-FFF2-40B4-BE49-F238E27FC236}">
                <a16:creationId xmlns:a16="http://schemas.microsoft.com/office/drawing/2014/main" id="{BC2AF9A1-8297-B8E1-F9D3-397C5C875B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8113" y="2235200"/>
            <a:ext cx="365125" cy="920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600">
                <a:latin typeface="Constantia" panose="02030602050306030303" pitchFamily="18" charset="0"/>
              </a:rPr>
              <a:t>=</a:t>
            </a:r>
            <a:r>
              <a:rPr lang="en-US" altLang="en-US" sz="400">
                <a:latin typeface="Constantia" panose="02030602050306030303" pitchFamily="18" charset="0"/>
              </a:rPr>
              <a:t>   </a:t>
            </a:r>
            <a:r>
              <a:rPr lang="en-US" altLang="en-US" sz="600"/>
              <a:t>0</a:t>
            </a:r>
            <a:endParaRPr lang="en-US" altLang="en-US" sz="600">
              <a:latin typeface="Constantia" panose="02030602050306030303" pitchFamily="18" charset="0"/>
            </a:endParaRPr>
          </a:p>
        </p:txBody>
      </p:sp>
      <p:sp>
        <p:nvSpPr>
          <p:cNvPr id="4133" name="TextBox 39">
            <a:extLst>
              <a:ext uri="{FF2B5EF4-FFF2-40B4-BE49-F238E27FC236}">
                <a16:creationId xmlns:a16="http://schemas.microsoft.com/office/drawing/2014/main" id="{A792873C-6EF7-6EC1-7D1B-F902BD8DC6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377950"/>
            <a:ext cx="1981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latin typeface="Constantia" panose="02030602050306030303" pitchFamily="18" charset="0"/>
              </a:rPr>
              <a:t>Symmetric: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48D87162-2B81-317E-A15F-550BE40442A2}"/>
              </a:ext>
            </a:extLst>
          </p:cNvPr>
          <p:cNvSpPr>
            <a:spLocks noChangeAspect="1"/>
          </p:cNvSpPr>
          <p:nvPr/>
        </p:nvSpPr>
        <p:spPr>
          <a:xfrm>
            <a:off x="4610100" y="5145088"/>
            <a:ext cx="46038" cy="4603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74DAD988-7074-23E9-10A4-9B07C9306E70}"/>
              </a:ext>
            </a:extLst>
          </p:cNvPr>
          <p:cNvSpPr/>
          <p:nvPr/>
        </p:nvSpPr>
        <p:spPr>
          <a:xfrm>
            <a:off x="4000500" y="5148263"/>
            <a:ext cx="46038" cy="44450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FF3FA9F3-07D7-814E-3D55-09FC4AF88AF7}"/>
              </a:ext>
            </a:extLst>
          </p:cNvPr>
          <p:cNvSpPr>
            <a:spLocks noChangeAspect="1"/>
          </p:cNvSpPr>
          <p:nvPr/>
        </p:nvSpPr>
        <p:spPr>
          <a:xfrm>
            <a:off x="2398713" y="2514600"/>
            <a:ext cx="69850" cy="698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46DFD942-3BD4-AB14-CC24-FEF1FD96ED44}"/>
              </a:ext>
            </a:extLst>
          </p:cNvPr>
          <p:cNvSpPr>
            <a:spLocks noChangeAspect="1"/>
          </p:cNvSpPr>
          <p:nvPr/>
        </p:nvSpPr>
        <p:spPr>
          <a:xfrm>
            <a:off x="3459163" y="2513013"/>
            <a:ext cx="69850" cy="698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aphicFrame>
        <p:nvGraphicFramePr>
          <p:cNvPr id="4101" name="Object 7">
            <a:extLst>
              <a:ext uri="{FF2B5EF4-FFF2-40B4-BE49-F238E27FC236}">
                <a16:creationId xmlns:a16="http://schemas.microsoft.com/office/drawing/2014/main" id="{09C53C98-AF66-E366-F7BD-98E4BAFEBBC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61938" y="1760538"/>
          <a:ext cx="2220913" cy="1436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12" imgW="11807742" imgH="7653332" progId="Word.Document.12">
                  <p:embed/>
                </p:oleObj>
              </mc:Choice>
              <mc:Fallback>
                <p:oleObj name="Document" r:id="rId12" imgW="11807742" imgH="7653332" progId="Word.Document.12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61938" y="1760538"/>
                        <a:ext cx="2220913" cy="14366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2" name="Object 8">
            <a:extLst>
              <a:ext uri="{FF2B5EF4-FFF2-40B4-BE49-F238E27FC236}">
                <a16:creationId xmlns:a16="http://schemas.microsoft.com/office/drawing/2014/main" id="{8214CBB0-B972-2328-C031-CF0ED37AA76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61938" y="4732338"/>
          <a:ext cx="2009776" cy="1304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14" imgW="11807742" imgH="7664508" progId="Word.Document.12">
                  <p:embed/>
                </p:oleObj>
              </mc:Choice>
              <mc:Fallback>
                <p:oleObj name="Document" r:id="rId14" imgW="11807742" imgH="7664508" progId="Word.Document.12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61938" y="4732338"/>
                        <a:ext cx="2009776" cy="1304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38" name="TextBox 47">
            <a:extLst>
              <a:ext uri="{FF2B5EF4-FFF2-40B4-BE49-F238E27FC236}">
                <a16:creationId xmlns:a16="http://schemas.microsoft.com/office/drawing/2014/main" id="{7ADC32F0-637E-7C29-1FFE-34C8AC9800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370638"/>
            <a:ext cx="91741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b="1"/>
              <a:t>Shear causes separation distance to vary: b = b(t)</a:t>
            </a:r>
          </a:p>
        </p:txBody>
      </p:sp>
      <p:sp>
        <p:nvSpPr>
          <p:cNvPr id="43" name="Slide Number Placeholder 42">
            <a:extLst>
              <a:ext uri="{FF2B5EF4-FFF2-40B4-BE49-F238E27FC236}">
                <a16:creationId xmlns:a16="http://schemas.microsoft.com/office/drawing/2014/main" id="{63E94CDA-E52B-0D3C-00D2-6798812F4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E193F0D-C85E-41E5-A280-F65B0504BD34}" type="slidenum">
              <a:rPr lang="en-US" altLang="en-US">
                <a:solidFill>
                  <a:srgbClr val="045C75"/>
                </a:solidFill>
                <a:latin typeface="Constantia" panose="02030602050306030303" pitchFamily="18" charset="0"/>
              </a:rPr>
              <a:pPr eaLnBrk="1" hangingPunct="1"/>
              <a:t>7</a:t>
            </a:fld>
            <a:endParaRPr lang="en-US" altLang="en-US">
              <a:solidFill>
                <a:srgbClr val="045C75"/>
              </a:solidFill>
              <a:latin typeface="Constantia" panose="02030602050306030303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0">
            <a:extLst>
              <a:ext uri="{FF2B5EF4-FFF2-40B4-BE49-F238E27FC236}">
                <a16:creationId xmlns:a16="http://schemas.microsoft.com/office/drawing/2014/main" id="{BA3FFD64-FDF2-2682-8BC3-B632C7FD1B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07988"/>
            <a:ext cx="9144000" cy="58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b="1">
                <a:latin typeface="Constantia" panose="02030602050306030303" pitchFamily="18" charset="0"/>
              </a:rPr>
              <a:t>Inviscid , Symmetric Vortex Pairs in Shear</a:t>
            </a:r>
          </a:p>
        </p:txBody>
      </p:sp>
      <p:sp>
        <p:nvSpPr>
          <p:cNvPr id="16387" name="TextBox 12">
            <a:extLst>
              <a:ext uri="{FF2B5EF4-FFF2-40B4-BE49-F238E27FC236}">
                <a16:creationId xmlns:a16="http://schemas.microsoft.com/office/drawing/2014/main" id="{6AF888F5-B2A3-5421-737E-86C831CCF1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563" y="3519488"/>
            <a:ext cx="45720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71500" indent="-5715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 typeface="Calibri" panose="020F0502020204030204" pitchFamily="34" charset="0"/>
              <a:buAutoNum type="romanUcPeriod"/>
            </a:pPr>
            <a:r>
              <a:rPr lang="en-US" altLang="en-US" sz="2000">
                <a:latin typeface="Constantia" panose="02030602050306030303" pitchFamily="18" charset="0"/>
                <a:cs typeface="Times New Roman" panose="02020603050405020304" pitchFamily="18" charset="0"/>
              </a:rPr>
              <a:t>Separation with elongation (+)</a:t>
            </a:r>
          </a:p>
          <a:p>
            <a:pPr eaLnBrk="1" hangingPunct="1">
              <a:buFont typeface="Calibri" panose="020F0502020204030204" pitchFamily="34" charset="0"/>
              <a:buAutoNum type="romanUcPeriod"/>
            </a:pPr>
            <a:r>
              <a:rPr lang="en-US" altLang="en-US" sz="2000">
                <a:latin typeface="Constantia" panose="02030602050306030303" pitchFamily="18" charset="0"/>
                <a:cs typeface="Times New Roman" panose="02020603050405020304" pitchFamily="18" charset="0"/>
              </a:rPr>
              <a:t>Separation without elongation (□)</a:t>
            </a:r>
          </a:p>
          <a:p>
            <a:pPr eaLnBrk="1" hangingPunct="1">
              <a:buFont typeface="Calibri" panose="020F0502020204030204" pitchFamily="34" charset="0"/>
              <a:buAutoNum type="romanUcPeriod"/>
            </a:pPr>
            <a:r>
              <a:rPr lang="en-US" altLang="en-US" sz="2000">
                <a:latin typeface="Constantia" panose="02030602050306030303" pitchFamily="18" charset="0"/>
                <a:cs typeface="Times New Roman" panose="02020603050405020304" pitchFamily="18" charset="0"/>
              </a:rPr>
              <a:t>Periodic motion (○)</a:t>
            </a:r>
          </a:p>
          <a:p>
            <a:pPr eaLnBrk="1" hangingPunct="1">
              <a:buFont typeface="Calibri" panose="020F0502020204030204" pitchFamily="34" charset="0"/>
              <a:buAutoNum type="romanUcPeriod"/>
            </a:pPr>
            <a:r>
              <a:rPr lang="en-US" altLang="en-US" sz="2000">
                <a:latin typeface="Constantia" panose="02030602050306030303" pitchFamily="18" charset="0"/>
                <a:cs typeface="Times New Roman" panose="02020603050405020304" pitchFamily="18" charset="0"/>
              </a:rPr>
              <a:t>Merger (●)</a:t>
            </a:r>
          </a:p>
        </p:txBody>
      </p:sp>
      <p:pic>
        <p:nvPicPr>
          <p:cNvPr id="16388" name="Picture 13" descr="figure9.jpg">
            <a:extLst>
              <a:ext uri="{FF2B5EF4-FFF2-40B4-BE49-F238E27FC236}">
                <a16:creationId xmlns:a16="http://schemas.microsoft.com/office/drawing/2014/main" id="{D2FCDAEF-0414-9097-67D2-536D7475E1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138" y="1831975"/>
            <a:ext cx="4310062" cy="399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TextBox 14">
            <a:extLst>
              <a:ext uri="{FF2B5EF4-FFF2-40B4-BE49-F238E27FC236}">
                <a16:creationId xmlns:a16="http://schemas.microsoft.com/office/drawing/2014/main" id="{25645267-6545-FE1C-1C48-BA2EEDBA98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3388" y="5864225"/>
            <a:ext cx="33178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200">
                <a:latin typeface="Constantia" panose="02030602050306030303" pitchFamily="18" charset="0"/>
              </a:rPr>
              <a:t>Regime diagram for Lamb vortices in shear. Reproduction of Fig. 9 from Trieling et al. 2010</a:t>
            </a:r>
          </a:p>
        </p:txBody>
      </p:sp>
      <p:sp>
        <p:nvSpPr>
          <p:cNvPr id="16390" name="TextBox 15">
            <a:extLst>
              <a:ext uri="{FF2B5EF4-FFF2-40B4-BE49-F238E27FC236}">
                <a16:creationId xmlns:a16="http://schemas.microsoft.com/office/drawing/2014/main" id="{F2193F60-2D6D-96EE-616E-A86903ACBA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13" y="5389563"/>
            <a:ext cx="5194300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en-US" sz="2000" b="1">
                <a:latin typeface="Constantia" panose="02030602050306030303" pitchFamily="18" charset="0"/>
                <a:cs typeface="Times New Roman" panose="02020603050405020304" pitchFamily="18" charset="0"/>
              </a:rPr>
              <a:t>Regime boundary </a:t>
            </a:r>
            <a:r>
              <a:rPr lang="en-US" altLang="en-US" sz="2000">
                <a:latin typeface="Constantia" panose="02030602050306030303" pitchFamily="18" charset="0"/>
                <a:cs typeface="Times New Roman" panose="02020603050405020304" pitchFamily="18" charset="0"/>
              </a:rPr>
              <a:t>between merger and no merger </a:t>
            </a:r>
            <a:r>
              <a:rPr lang="en-US" altLang="en-US" sz="2000" b="1">
                <a:latin typeface="Constantia" panose="02030602050306030303" pitchFamily="18" charset="0"/>
                <a:cs typeface="Times New Roman" panose="02020603050405020304" pitchFamily="18" charset="0"/>
              </a:rPr>
              <a:t>predicted well by point vortex model </a:t>
            </a:r>
            <a:r>
              <a:rPr lang="en-US" altLang="en-US" sz="2000">
                <a:latin typeface="Constantia" panose="02030602050306030303" pitchFamily="18" charset="0"/>
                <a:cs typeface="Times New Roman" panose="02020603050405020304" pitchFamily="18" charset="0"/>
              </a:rPr>
              <a:t>with shear </a:t>
            </a:r>
            <a:r>
              <a:rPr lang="en-US" altLang="en-US" sz="2000" b="1">
                <a:latin typeface="Constantia" panose="02030602050306030303" pitchFamily="18" charset="0"/>
                <a:cs typeface="Times New Roman" panose="02020603050405020304" pitchFamily="18" charset="0"/>
              </a:rPr>
              <a:t>(b = b(t))</a:t>
            </a:r>
            <a:r>
              <a:rPr lang="en-US" altLang="en-US" sz="2000">
                <a:latin typeface="Constantia" panose="02030602050306030303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2000" b="1">
                <a:solidFill>
                  <a:srgbClr val="00B050"/>
                </a:solidFill>
                <a:latin typeface="Constantia" panose="02030602050306030303" pitchFamily="18" charset="0"/>
              </a:rPr>
              <a:t>(a/b</a:t>
            </a:r>
            <a:r>
              <a:rPr lang="en-US" altLang="en-US" sz="2000" b="1" baseline="-25000">
                <a:solidFill>
                  <a:srgbClr val="00B050"/>
                </a:solidFill>
                <a:latin typeface="Constantia" panose="02030602050306030303" pitchFamily="18" charset="0"/>
              </a:rPr>
              <a:t>0</a:t>
            </a:r>
            <a:r>
              <a:rPr lang="en-US" altLang="en-US" sz="2000" b="1">
                <a:solidFill>
                  <a:srgbClr val="00B050"/>
                </a:solidFill>
                <a:latin typeface="Constantia" panose="02030602050306030303" pitchFamily="18" charset="0"/>
              </a:rPr>
              <a:t>)</a:t>
            </a:r>
            <a:r>
              <a:rPr lang="en-US" altLang="en-US" sz="2000" b="1" baseline="-25000">
                <a:solidFill>
                  <a:srgbClr val="00B050"/>
                </a:solidFill>
                <a:latin typeface="Constantia" panose="02030602050306030303" pitchFamily="18" charset="0"/>
              </a:rPr>
              <a:t>cr</a:t>
            </a:r>
            <a:r>
              <a:rPr lang="en-US" altLang="en-US" sz="2000" b="1">
                <a:solidFill>
                  <a:srgbClr val="00B05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(here d</a:t>
            </a:r>
            <a:r>
              <a:rPr lang="en-US" altLang="en-US" sz="2000" b="1" baseline="-25000">
                <a:solidFill>
                  <a:srgbClr val="00B05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sz="2000" b="1">
                <a:solidFill>
                  <a:srgbClr val="00B05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/R</a:t>
            </a:r>
            <a:r>
              <a:rPr lang="en-US" altLang="en-US" sz="2000" b="1" baseline="-25000">
                <a:solidFill>
                  <a:srgbClr val="00B05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000" b="1">
                <a:solidFill>
                  <a:srgbClr val="00B05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2000">
                <a:latin typeface="Constantia" panose="02030602050306030303" pitchFamily="18" charset="0"/>
                <a:cs typeface="Times New Roman" panose="02020603050405020304" pitchFamily="18" charset="0"/>
              </a:rPr>
              <a:t>for</a:t>
            </a:r>
            <a:r>
              <a:rPr lang="en-US" altLang="en-US" sz="2000" b="1">
                <a:solidFill>
                  <a:srgbClr val="00B05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non-sheared </a:t>
            </a:r>
            <a:r>
              <a:rPr lang="en-US" altLang="en-US" sz="2000">
                <a:latin typeface="Constantia" panose="02030602050306030303" pitchFamily="18" charset="0"/>
                <a:cs typeface="Times New Roman" panose="02020603050405020304" pitchFamily="18" charset="0"/>
              </a:rPr>
              <a:t>vortices</a:t>
            </a:r>
            <a:endParaRPr lang="en-US" altLang="en-US" sz="2000">
              <a:latin typeface="Constantia" panose="02030602050306030303" pitchFamily="18" charset="0"/>
            </a:endParaRPr>
          </a:p>
        </p:txBody>
      </p:sp>
      <p:sp>
        <p:nvSpPr>
          <p:cNvPr id="16391" name="TextBox 16">
            <a:extLst>
              <a:ext uri="{FF2B5EF4-FFF2-40B4-BE49-F238E27FC236}">
                <a16:creationId xmlns:a16="http://schemas.microsoft.com/office/drawing/2014/main" id="{09C08F35-8984-F099-7D71-7DA7B86B28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79538"/>
            <a:ext cx="5008563" cy="406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Constantia" panose="02030602050306030303" pitchFamily="18" charset="0"/>
              </a:rPr>
              <a:t>(Trieling et al., Phys. Fluids, 2010)</a:t>
            </a:r>
          </a:p>
        </p:txBody>
      </p:sp>
      <p:sp>
        <p:nvSpPr>
          <p:cNvPr id="16392" name="TextBox 11">
            <a:extLst>
              <a:ext uri="{FF2B5EF4-FFF2-40B4-BE49-F238E27FC236}">
                <a16:creationId xmlns:a16="http://schemas.microsoft.com/office/drawing/2014/main" id="{B3CB03F1-F6FB-C4F5-60AB-99C0D0BC38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450" y="1795463"/>
            <a:ext cx="3719513" cy="13223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en-US" sz="2000">
                <a:latin typeface="Constantia" panose="02030602050306030303" pitchFamily="18" charset="0"/>
                <a:cs typeface="Times New Roman" panose="02020603050405020304" pitchFamily="18" charset="0"/>
              </a:rPr>
              <a:t>Simulations of </a:t>
            </a:r>
            <a:r>
              <a:rPr lang="en-US" altLang="en-US" sz="2000" b="1">
                <a:latin typeface="Constantia" panose="02030602050306030303" pitchFamily="18" charset="0"/>
                <a:cs typeface="Times New Roman" panose="02020603050405020304" pitchFamily="18" charset="0"/>
              </a:rPr>
              <a:t>inviscid finite-area Gaussian </a:t>
            </a:r>
            <a:r>
              <a:rPr lang="en-US" altLang="en-US" sz="2000">
                <a:latin typeface="Constantia" panose="02030602050306030303" pitchFamily="18" charset="0"/>
                <a:cs typeface="Times New Roman" panose="02020603050405020304" pitchFamily="18" charset="0"/>
              </a:rPr>
              <a:t>(Lamb) vortices in background shear identified </a:t>
            </a:r>
            <a:r>
              <a:rPr lang="en-US" altLang="en-US" sz="2000" b="1">
                <a:latin typeface="Constantia" panose="02030602050306030303" pitchFamily="18" charset="0"/>
                <a:cs typeface="Times New Roman" panose="02020603050405020304" pitchFamily="18" charset="0"/>
              </a:rPr>
              <a:t>4 interaction regimes</a:t>
            </a:r>
            <a:r>
              <a:rPr lang="en-US" altLang="en-US" sz="2000">
                <a:latin typeface="Constantia" panose="02030602050306030303" pitchFamily="18" charset="0"/>
                <a:cs typeface="Times New Roman" panose="02020603050405020304" pitchFamily="18" charset="0"/>
              </a:rPr>
              <a:t>:</a:t>
            </a:r>
            <a:endParaRPr lang="en-US" altLang="en-US" sz="2000">
              <a:latin typeface="Constantia" panose="02030602050306030303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A3DFE9-B906-64E9-43CA-E0B1BE6A4CCC}"/>
              </a:ext>
            </a:extLst>
          </p:cNvPr>
          <p:cNvSpPr txBox="1"/>
          <p:nvPr/>
        </p:nvSpPr>
        <p:spPr>
          <a:xfrm>
            <a:off x="4625790" y="3962407"/>
            <a:ext cx="461665" cy="1165412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2"/>
                </a:solidFill>
                <a:latin typeface="+mn-lt"/>
                <a:cs typeface="+mn-cs"/>
              </a:rPr>
              <a:t>Favorable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0AA3B10-5246-AAC4-2FB4-164667739825}"/>
              </a:ext>
            </a:extLst>
          </p:cNvPr>
          <p:cNvSpPr txBox="1"/>
          <p:nvPr/>
        </p:nvSpPr>
        <p:spPr>
          <a:xfrm>
            <a:off x="4616829" y="1819895"/>
            <a:ext cx="461665" cy="1165412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C00000"/>
                </a:solidFill>
                <a:latin typeface="+mn-lt"/>
                <a:cs typeface="+mn-cs"/>
              </a:rPr>
              <a:t>Adverse</a:t>
            </a:r>
          </a:p>
        </p:txBody>
      </p:sp>
      <p:sp>
        <p:nvSpPr>
          <p:cNvPr id="16395" name="TextBox 18">
            <a:extLst>
              <a:ext uri="{FF2B5EF4-FFF2-40B4-BE49-F238E27FC236}">
                <a16:creationId xmlns:a16="http://schemas.microsoft.com/office/drawing/2014/main" id="{23974669-F0C2-FF6E-04A7-1FEB40572D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6750" y="1319213"/>
            <a:ext cx="9683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00B050"/>
                </a:solidFill>
                <a:latin typeface="Constantia" panose="02030602050306030303" pitchFamily="18" charset="0"/>
              </a:rPr>
              <a:t>(d/R)</a:t>
            </a:r>
            <a:r>
              <a:rPr lang="en-US" altLang="en-US" b="1" baseline="-25000">
                <a:solidFill>
                  <a:srgbClr val="00B050"/>
                </a:solidFill>
                <a:latin typeface="Constantia" panose="02030602050306030303" pitchFamily="18" charset="0"/>
              </a:rPr>
              <a:t>cr</a:t>
            </a:r>
            <a:endParaRPr lang="en-US" altLang="en-US" b="1">
              <a:solidFill>
                <a:srgbClr val="00B050"/>
              </a:solidFill>
              <a:latin typeface="Constantia" panose="02030602050306030303" pitchFamily="18" charset="0"/>
            </a:endParaRPr>
          </a:p>
        </p:txBody>
      </p:sp>
      <p:sp>
        <p:nvSpPr>
          <p:cNvPr id="16396" name="TextBox 12">
            <a:extLst>
              <a:ext uri="{FF2B5EF4-FFF2-40B4-BE49-F238E27FC236}">
                <a16:creationId xmlns:a16="http://schemas.microsoft.com/office/drawing/2014/main" id="{E58D2BAA-3C77-9332-E7DD-D6CE4A25EF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9888" y="1963738"/>
            <a:ext cx="434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</a:t>
            </a:r>
          </a:p>
        </p:txBody>
      </p:sp>
      <p:sp>
        <p:nvSpPr>
          <p:cNvPr id="16397" name="TextBox 13">
            <a:extLst>
              <a:ext uri="{FF2B5EF4-FFF2-40B4-BE49-F238E27FC236}">
                <a16:creationId xmlns:a16="http://schemas.microsoft.com/office/drawing/2014/main" id="{341C2C37-5348-1D86-870D-C0BFDF3628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2738" y="2835275"/>
            <a:ext cx="596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</a:t>
            </a:r>
          </a:p>
        </p:txBody>
      </p:sp>
      <p:sp>
        <p:nvSpPr>
          <p:cNvPr id="16398" name="TextBox 14">
            <a:extLst>
              <a:ext uri="{FF2B5EF4-FFF2-40B4-BE49-F238E27FC236}">
                <a16:creationId xmlns:a16="http://schemas.microsoft.com/office/drawing/2014/main" id="{6330D172-83D6-7CC3-E9DB-582B8B35EC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4163" y="3602038"/>
            <a:ext cx="7159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III.</a:t>
            </a:r>
          </a:p>
        </p:txBody>
      </p:sp>
      <p:sp>
        <p:nvSpPr>
          <p:cNvPr id="16399" name="TextBox 15">
            <a:extLst>
              <a:ext uri="{FF2B5EF4-FFF2-40B4-BE49-F238E27FC236}">
                <a16:creationId xmlns:a16="http://schemas.microsoft.com/office/drawing/2014/main" id="{632CE559-7915-9FC3-A120-566A8C87D3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0338" y="4232275"/>
            <a:ext cx="596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IV.</a:t>
            </a:r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75D1FA24-3143-DD48-EDE8-9F4523BFF9D5}"/>
              </a:ext>
            </a:extLst>
          </p:cNvPr>
          <p:cNvSpPr/>
          <p:nvPr/>
        </p:nvSpPr>
        <p:spPr>
          <a:xfrm>
            <a:off x="6388100" y="1701800"/>
            <a:ext cx="317500" cy="411163"/>
          </a:xfrm>
          <a:custGeom>
            <a:avLst/>
            <a:gdLst>
              <a:gd name="connsiteX0" fmla="*/ 0 w 317500"/>
              <a:gd name="connsiteY0" fmla="*/ 0 h 410633"/>
              <a:gd name="connsiteX1" fmla="*/ 165100 w 317500"/>
              <a:gd name="connsiteY1" fmla="*/ 355600 h 410633"/>
              <a:gd name="connsiteX2" fmla="*/ 317500 w 317500"/>
              <a:gd name="connsiteY2" fmla="*/ 330200 h 410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7500" h="410633">
                <a:moveTo>
                  <a:pt x="0" y="0"/>
                </a:moveTo>
                <a:cubicBezTo>
                  <a:pt x="56091" y="150283"/>
                  <a:pt x="112183" y="300567"/>
                  <a:pt x="165100" y="355600"/>
                </a:cubicBezTo>
                <a:cubicBezTo>
                  <a:pt x="218017" y="410633"/>
                  <a:pt x="228600" y="402167"/>
                  <a:pt x="317500" y="330200"/>
                </a:cubicBezTo>
              </a:path>
            </a:pathLst>
          </a:cu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7076457E-B615-D7BD-D0C5-B50FEB7161FE}"/>
              </a:ext>
            </a:extLst>
          </p:cNvPr>
          <p:cNvSpPr/>
          <p:nvPr/>
        </p:nvSpPr>
        <p:spPr>
          <a:xfrm>
            <a:off x="5511800" y="1701800"/>
            <a:ext cx="685800" cy="304800"/>
          </a:xfrm>
          <a:custGeom>
            <a:avLst/>
            <a:gdLst>
              <a:gd name="connsiteX0" fmla="*/ 0 w 685800"/>
              <a:gd name="connsiteY0" fmla="*/ 304800 h 304800"/>
              <a:gd name="connsiteX1" fmla="*/ 571500 w 685800"/>
              <a:gd name="connsiteY1" fmla="*/ 254000 h 304800"/>
              <a:gd name="connsiteX2" fmla="*/ 685800 w 685800"/>
              <a:gd name="connsiteY2" fmla="*/ 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5800" h="304800">
                <a:moveTo>
                  <a:pt x="0" y="304800"/>
                </a:moveTo>
                <a:cubicBezTo>
                  <a:pt x="228600" y="304800"/>
                  <a:pt x="457200" y="304800"/>
                  <a:pt x="571500" y="254000"/>
                </a:cubicBezTo>
                <a:cubicBezTo>
                  <a:pt x="685800" y="203200"/>
                  <a:pt x="685800" y="101600"/>
                  <a:pt x="685800" y="0"/>
                </a:cubicBezTo>
              </a:path>
            </a:pathLst>
          </a:cu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D256B240-608C-BE0B-6B35-5B0DAC2D0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55D648A-4767-4AFB-A6BA-A49D1E9674BC}" type="slidenum">
              <a:rPr lang="en-US" altLang="en-US">
                <a:solidFill>
                  <a:srgbClr val="045C75"/>
                </a:solidFill>
                <a:latin typeface="Constantia" panose="02030602050306030303" pitchFamily="18" charset="0"/>
              </a:rPr>
              <a:pPr eaLnBrk="1" hangingPunct="1"/>
              <a:t>8</a:t>
            </a:fld>
            <a:endParaRPr lang="en-US" altLang="en-US">
              <a:solidFill>
                <a:srgbClr val="045C75"/>
              </a:solidFill>
              <a:latin typeface="Constantia" panose="02030602050306030303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8F41C-47A9-C0B9-E9CD-9068545C7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68288"/>
            <a:ext cx="9144000" cy="522287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200" b="1" dirty="0">
                <a:solidFill>
                  <a:schemeClr val="tx1"/>
                </a:solidFill>
                <a:latin typeface="+mn-lt"/>
              </a:rPr>
              <a:t>Viscous, Symmetric Vortices in Shear: Flow Regimes</a:t>
            </a:r>
          </a:p>
        </p:txBody>
      </p:sp>
      <p:pic>
        <p:nvPicPr>
          <p:cNvPr id="17411" name="Picture 3">
            <a:extLst>
              <a:ext uri="{FF2B5EF4-FFF2-40B4-BE49-F238E27FC236}">
                <a16:creationId xmlns:a16="http://schemas.microsoft.com/office/drawing/2014/main" id="{C341DC04-73B7-3010-C87F-86E61E8B37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3225" y="1308100"/>
            <a:ext cx="5676900" cy="514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TextBox 9">
            <a:extLst>
              <a:ext uri="{FF2B5EF4-FFF2-40B4-BE49-F238E27FC236}">
                <a16:creationId xmlns:a16="http://schemas.microsoft.com/office/drawing/2014/main" id="{3A0E0B46-A4E4-4E80-59C3-ECF11152D1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288" y="1520825"/>
            <a:ext cx="1219200" cy="646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Constantia" panose="02030602050306030303" pitchFamily="18" charset="0"/>
              </a:rPr>
              <a:t>Favorable:</a:t>
            </a:r>
          </a:p>
          <a:p>
            <a:pPr eaLnBrk="1" hangingPunct="1"/>
            <a:endParaRPr lang="en-US" altLang="en-US">
              <a:latin typeface="Constantia" panose="02030602050306030303" pitchFamily="18" charset="0"/>
            </a:endParaRPr>
          </a:p>
        </p:txBody>
      </p:sp>
      <p:sp>
        <p:nvSpPr>
          <p:cNvPr id="17413" name="TextBox 10">
            <a:extLst>
              <a:ext uri="{FF2B5EF4-FFF2-40B4-BE49-F238E27FC236}">
                <a16:creationId xmlns:a16="http://schemas.microsoft.com/office/drawing/2014/main" id="{F43700F1-BDEF-09AC-B277-22CE4FD6B3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9475" y="2551113"/>
            <a:ext cx="1143000" cy="6461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Constantia" panose="02030602050306030303" pitchFamily="18" charset="0"/>
              </a:rPr>
              <a:t>No Shear:</a:t>
            </a:r>
          </a:p>
          <a:p>
            <a:pPr eaLnBrk="1" hangingPunct="1"/>
            <a:endParaRPr lang="en-US" altLang="en-US">
              <a:latin typeface="Constantia" panose="02030602050306030303" pitchFamily="18" charset="0"/>
            </a:endParaRPr>
          </a:p>
        </p:txBody>
      </p:sp>
      <p:sp>
        <p:nvSpPr>
          <p:cNvPr id="17414" name="TextBox 11">
            <a:extLst>
              <a:ext uri="{FF2B5EF4-FFF2-40B4-BE49-F238E27FC236}">
                <a16:creationId xmlns:a16="http://schemas.microsoft.com/office/drawing/2014/main" id="{41E4EF63-8A58-E826-CACA-E32B528AD1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450" y="3416300"/>
            <a:ext cx="1143000" cy="9239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Constantia" panose="02030602050306030303" pitchFamily="18" charset="0"/>
              </a:rPr>
              <a:t>Weakly</a:t>
            </a:r>
          </a:p>
          <a:p>
            <a:pPr eaLnBrk="1" hangingPunct="1"/>
            <a:r>
              <a:rPr lang="en-US" altLang="en-US">
                <a:latin typeface="Constantia" panose="02030602050306030303" pitchFamily="18" charset="0"/>
              </a:rPr>
              <a:t>Adverse:</a:t>
            </a:r>
          </a:p>
          <a:p>
            <a:pPr eaLnBrk="1" hangingPunct="1"/>
            <a:endParaRPr lang="en-US" altLang="en-US">
              <a:latin typeface="Constantia" panose="02030602050306030303" pitchFamily="18" charset="0"/>
            </a:endParaRPr>
          </a:p>
        </p:txBody>
      </p:sp>
      <p:sp>
        <p:nvSpPr>
          <p:cNvPr id="17415" name="TextBox 12">
            <a:extLst>
              <a:ext uri="{FF2B5EF4-FFF2-40B4-BE49-F238E27FC236}">
                <a16:creationId xmlns:a16="http://schemas.microsoft.com/office/drawing/2014/main" id="{30C7D608-0382-DCB1-9BEC-0F4ADF0F97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450" y="4357688"/>
            <a:ext cx="1143000" cy="9239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Constantia" panose="02030602050306030303" pitchFamily="18" charset="0"/>
              </a:rPr>
              <a:t>Strongly</a:t>
            </a:r>
          </a:p>
          <a:p>
            <a:pPr eaLnBrk="1" hangingPunct="1"/>
            <a:r>
              <a:rPr lang="en-US" altLang="en-US">
                <a:latin typeface="Constantia" panose="02030602050306030303" pitchFamily="18" charset="0"/>
              </a:rPr>
              <a:t>Adverse:</a:t>
            </a:r>
          </a:p>
          <a:p>
            <a:pPr eaLnBrk="1" hangingPunct="1"/>
            <a:endParaRPr lang="en-US" altLang="en-US">
              <a:latin typeface="Constantia" panose="02030602050306030303" pitchFamily="18" charset="0"/>
            </a:endParaRPr>
          </a:p>
        </p:txBody>
      </p:sp>
      <p:sp>
        <p:nvSpPr>
          <p:cNvPr id="17416" name="TextBox 13">
            <a:extLst>
              <a:ext uri="{FF2B5EF4-FFF2-40B4-BE49-F238E27FC236}">
                <a16:creationId xmlns:a16="http://schemas.microsoft.com/office/drawing/2014/main" id="{1A0E073C-A020-53F0-259E-BFD75FAC5C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450" y="5232400"/>
            <a:ext cx="1143000" cy="922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Constantia" panose="02030602050306030303" pitchFamily="18" charset="0"/>
              </a:rPr>
              <a:t>Very</a:t>
            </a:r>
          </a:p>
          <a:p>
            <a:pPr eaLnBrk="1" hangingPunct="1"/>
            <a:r>
              <a:rPr lang="en-US" altLang="en-US">
                <a:latin typeface="Constantia" panose="02030602050306030303" pitchFamily="18" charset="0"/>
              </a:rPr>
              <a:t>Strongly</a:t>
            </a:r>
          </a:p>
          <a:p>
            <a:pPr eaLnBrk="1" hangingPunct="1"/>
            <a:r>
              <a:rPr lang="en-US" altLang="en-US">
                <a:latin typeface="Constantia" panose="02030602050306030303" pitchFamily="18" charset="0"/>
              </a:rPr>
              <a:t>Adverse:</a:t>
            </a:r>
          </a:p>
        </p:txBody>
      </p:sp>
      <p:sp>
        <p:nvSpPr>
          <p:cNvPr id="17417" name="TextBox 20">
            <a:extLst>
              <a:ext uri="{FF2B5EF4-FFF2-40B4-BE49-F238E27FC236}">
                <a16:creationId xmlns:a16="http://schemas.microsoft.com/office/drawing/2014/main" id="{B43C9A49-D757-CBAB-9FF2-A3939632A7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8" y="6423025"/>
            <a:ext cx="914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>
                <a:latin typeface="Constantia" panose="02030602050306030303" pitchFamily="18" charset="0"/>
              </a:rPr>
              <a:t>Viscosity precludes indefinite periodic motion (Regime </a:t>
            </a:r>
            <a:r>
              <a:rPr lang="en-US" altLang="en-US" b="1">
                <a:solidFill>
                  <a:srgbClr val="002060"/>
                </a:solidFill>
                <a:latin typeface="Constantia" panose="02030602050306030303" pitchFamily="18" charset="0"/>
              </a:rPr>
              <a:t>III</a:t>
            </a:r>
            <a:r>
              <a:rPr lang="en-US" altLang="en-US">
                <a:latin typeface="Constantia" panose="02030602050306030303" pitchFamily="18" charset="0"/>
              </a:rPr>
              <a:t>)</a:t>
            </a:r>
            <a:endParaRPr lang="en-US" altLang="en-US" b="1">
              <a:latin typeface="Constantia" panose="02030602050306030303" pitchFamily="18" charset="0"/>
            </a:endParaRPr>
          </a:p>
        </p:txBody>
      </p:sp>
      <p:sp>
        <p:nvSpPr>
          <p:cNvPr id="17418" name="TextBox 21">
            <a:extLst>
              <a:ext uri="{FF2B5EF4-FFF2-40B4-BE49-F238E27FC236}">
                <a16:creationId xmlns:a16="http://schemas.microsoft.com/office/drawing/2014/main" id="{E3126128-5AF7-D7C1-F21D-9F04C2DFE2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988" y="981075"/>
            <a:ext cx="20399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latin typeface="Constantia" panose="02030602050306030303" pitchFamily="18" charset="0"/>
              </a:rPr>
              <a:t>Shear Sense: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81D0126-D810-BF8D-5F15-6BA84BFA9AC6}"/>
              </a:ext>
            </a:extLst>
          </p:cNvPr>
          <p:cNvCxnSpPr/>
          <p:nvPr/>
        </p:nvCxnSpPr>
        <p:spPr>
          <a:xfrm>
            <a:off x="7285038" y="4197350"/>
            <a:ext cx="1195387" cy="1588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BEC4904-DB1A-C190-1034-9A4C25F8B29A}"/>
              </a:ext>
            </a:extLst>
          </p:cNvPr>
          <p:cNvCxnSpPr/>
          <p:nvPr/>
        </p:nvCxnSpPr>
        <p:spPr>
          <a:xfrm flipH="1">
            <a:off x="8326438" y="3792538"/>
            <a:ext cx="4762" cy="414337"/>
          </a:xfrm>
          <a:prstGeom prst="straightConnector1">
            <a:avLst/>
          </a:prstGeom>
          <a:ln w="508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74D9C34-21B5-B490-CC29-45D4B3D6192A}"/>
              </a:ext>
            </a:extLst>
          </p:cNvPr>
          <p:cNvCxnSpPr/>
          <p:nvPr/>
        </p:nvCxnSpPr>
        <p:spPr>
          <a:xfrm flipH="1" flipV="1">
            <a:off x="8326438" y="4160838"/>
            <a:ext cx="4762" cy="414337"/>
          </a:xfrm>
          <a:prstGeom prst="straightConnector1">
            <a:avLst/>
          </a:prstGeom>
          <a:ln w="508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22" name="TextBox 16">
            <a:extLst>
              <a:ext uri="{FF2B5EF4-FFF2-40B4-BE49-F238E27FC236}">
                <a16:creationId xmlns:a16="http://schemas.microsoft.com/office/drawing/2014/main" id="{0D4C5F52-0CB3-F77E-EF20-DB66D32011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00975" y="3370263"/>
            <a:ext cx="1219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/>
              <a:t>Merger</a:t>
            </a:r>
          </a:p>
        </p:txBody>
      </p:sp>
      <p:sp>
        <p:nvSpPr>
          <p:cNvPr id="17423" name="TextBox 17">
            <a:extLst>
              <a:ext uri="{FF2B5EF4-FFF2-40B4-BE49-F238E27FC236}">
                <a16:creationId xmlns:a16="http://schemas.microsoft.com/office/drawing/2014/main" id="{0AEC475A-811C-A792-88E3-135AD86118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00975" y="4592638"/>
            <a:ext cx="13414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/>
              <a:t>Separation</a:t>
            </a:r>
          </a:p>
        </p:txBody>
      </p:sp>
      <p:sp>
        <p:nvSpPr>
          <p:cNvPr id="17424" name="TextBox 21">
            <a:extLst>
              <a:ext uri="{FF2B5EF4-FFF2-40B4-BE49-F238E27FC236}">
                <a16:creationId xmlns:a16="http://schemas.microsoft.com/office/drawing/2014/main" id="{CA62EA0F-C54F-4DFA-C8B2-54E1768CFD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1738" y="2454275"/>
            <a:ext cx="596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IV.</a:t>
            </a:r>
          </a:p>
        </p:txBody>
      </p:sp>
      <p:sp>
        <p:nvSpPr>
          <p:cNvPr id="17425" name="TextBox 22">
            <a:extLst>
              <a:ext uri="{FF2B5EF4-FFF2-40B4-BE49-F238E27FC236}">
                <a16:creationId xmlns:a16="http://schemas.microsoft.com/office/drawing/2014/main" id="{51074103-92DA-1FB3-EA8F-3D8F0E051A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9638" y="4448175"/>
            <a:ext cx="596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</a:t>
            </a:r>
          </a:p>
        </p:txBody>
      </p:sp>
      <p:sp>
        <p:nvSpPr>
          <p:cNvPr id="17426" name="TextBox 23">
            <a:extLst>
              <a:ext uri="{FF2B5EF4-FFF2-40B4-BE49-F238E27FC236}">
                <a16:creationId xmlns:a16="http://schemas.microsoft.com/office/drawing/2014/main" id="{2E0C4B58-D519-5C5E-109A-5392EC33E0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6788" y="5405438"/>
            <a:ext cx="434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</a:t>
            </a:r>
          </a:p>
        </p:txBody>
      </p:sp>
      <p:sp>
        <p:nvSpPr>
          <p:cNvPr id="25" name="Right Brace 24">
            <a:extLst>
              <a:ext uri="{FF2B5EF4-FFF2-40B4-BE49-F238E27FC236}">
                <a16:creationId xmlns:a16="http://schemas.microsoft.com/office/drawing/2014/main" id="{75D4721E-6DCB-1027-DA8A-ED3AC62D1FBD}"/>
              </a:ext>
            </a:extLst>
          </p:cNvPr>
          <p:cNvSpPr/>
          <p:nvPr/>
        </p:nvSpPr>
        <p:spPr>
          <a:xfrm>
            <a:off x="7289800" y="1397000"/>
            <a:ext cx="292100" cy="26035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65231891-7305-ECD9-F4B4-F3E1D42DE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1AD4226-649E-4517-A97D-E60C1E5904A3}" type="slidenum">
              <a:rPr lang="en-US" altLang="en-US">
                <a:solidFill>
                  <a:srgbClr val="045C75"/>
                </a:solidFill>
                <a:latin typeface="Constantia" panose="02030602050306030303" pitchFamily="18" charset="0"/>
              </a:rPr>
              <a:pPr eaLnBrk="1" hangingPunct="1"/>
              <a:t>9</a:t>
            </a:fld>
            <a:endParaRPr lang="en-US" altLang="en-US">
              <a:solidFill>
                <a:srgbClr val="045C75"/>
              </a:solidFill>
              <a:latin typeface="Constantia" panose="02030602050306030303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5">
            <a:extLst>
              <a:ext uri="{FF2B5EF4-FFF2-40B4-BE49-F238E27FC236}">
                <a16:creationId xmlns:a16="http://schemas.microsoft.com/office/drawing/2014/main" id="{3BB2FF97-FF2C-E1B4-DB2C-9C6657905C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763" y="1528763"/>
            <a:ext cx="3754437" cy="441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1600">
                <a:latin typeface="Constantia" panose="02030602050306030303" pitchFamily="18" charset="0"/>
              </a:rPr>
              <a:t>Primary effect of shear is </a:t>
            </a:r>
            <a:r>
              <a:rPr lang="en-US" altLang="en-US" sz="1600" b="1">
                <a:latin typeface="Constantia" panose="02030602050306030303" pitchFamily="18" charset="0"/>
              </a:rPr>
              <a:t>variation of </a:t>
            </a:r>
            <a:r>
              <a:rPr lang="en-US" altLang="en-US" sz="1600" b="1" i="1">
                <a:latin typeface="Constantia" panose="02030602050306030303" pitchFamily="18" charset="0"/>
              </a:rPr>
              <a:t>b</a:t>
            </a:r>
            <a:r>
              <a:rPr lang="en-US" altLang="en-US" sz="1600" b="1">
                <a:latin typeface="Constantia" panose="02030602050306030303" pitchFamily="18" charset="0"/>
              </a:rPr>
              <a:t>(</a:t>
            </a:r>
            <a:r>
              <a:rPr lang="en-US" altLang="en-US" sz="1600" b="1" i="1">
                <a:latin typeface="Constantia" panose="02030602050306030303" pitchFamily="18" charset="0"/>
              </a:rPr>
              <a:t>t</a:t>
            </a:r>
            <a:r>
              <a:rPr lang="en-US" altLang="en-US" sz="1600" b="1">
                <a:latin typeface="Constantia" panose="02030602050306030303" pitchFamily="18" charset="0"/>
              </a:rPr>
              <a:t>)</a:t>
            </a:r>
            <a:r>
              <a:rPr lang="en-US" altLang="en-US" sz="1600">
                <a:latin typeface="Constantia" panose="02030602050306030303" pitchFamily="18" charset="0"/>
              </a:rPr>
              <a:t>, as described by point vortex model</a:t>
            </a:r>
          </a:p>
          <a:p>
            <a:pPr lvl="1"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1600">
                <a:latin typeface="Constantia" panose="02030602050306030303" pitchFamily="18" charset="0"/>
              </a:rPr>
              <a:t>Induced strain ~ 1/b(t)</a:t>
            </a:r>
          </a:p>
          <a:p>
            <a:pPr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1600" b="1">
                <a:solidFill>
                  <a:srgbClr val="002060"/>
                </a:solidFill>
                <a:latin typeface="Constantia" panose="02030602050306030303" pitchFamily="18" charset="0"/>
              </a:rPr>
              <a:t>Favorable</a:t>
            </a:r>
            <a:r>
              <a:rPr lang="en-US" altLang="en-US" sz="1600" b="1">
                <a:latin typeface="Constantia" panose="02030602050306030303" pitchFamily="18" charset="0"/>
              </a:rPr>
              <a:t>/</a:t>
            </a:r>
            <a:r>
              <a:rPr lang="en-US" altLang="en-US" sz="1600" b="1">
                <a:solidFill>
                  <a:srgbClr val="FF0000"/>
                </a:solidFill>
                <a:latin typeface="Constantia" panose="02030602050306030303" pitchFamily="18" charset="0"/>
              </a:rPr>
              <a:t>adverse</a:t>
            </a:r>
            <a:r>
              <a:rPr lang="en-US" altLang="en-US" sz="1600" b="1">
                <a:latin typeface="Constantia" panose="02030602050306030303" pitchFamily="18" charset="0"/>
              </a:rPr>
              <a:t> shear </a:t>
            </a:r>
            <a:r>
              <a:rPr lang="en-US" altLang="en-US" sz="1600">
                <a:latin typeface="Constantia" panose="02030602050306030303" pitchFamily="18" charset="0"/>
              </a:rPr>
              <a:t>may </a:t>
            </a:r>
            <a:r>
              <a:rPr lang="en-US" altLang="en-US" sz="1600" b="1">
                <a:solidFill>
                  <a:srgbClr val="002060"/>
                </a:solidFill>
                <a:latin typeface="Constantia" panose="02030602050306030303" pitchFamily="18" charset="0"/>
              </a:rPr>
              <a:t>accelerate</a:t>
            </a:r>
            <a:r>
              <a:rPr lang="en-US" altLang="en-US" sz="1600" b="1">
                <a:latin typeface="Constantia" panose="02030602050306030303" pitchFamily="18" charset="0"/>
              </a:rPr>
              <a:t>/</a:t>
            </a:r>
            <a:r>
              <a:rPr lang="en-US" altLang="en-US" sz="1600" b="1">
                <a:solidFill>
                  <a:srgbClr val="FF0000"/>
                </a:solidFill>
                <a:latin typeface="Constantia" panose="02030602050306030303" pitchFamily="18" charset="0"/>
              </a:rPr>
              <a:t>delay</a:t>
            </a:r>
            <a:r>
              <a:rPr lang="en-US" altLang="en-US" sz="1600">
                <a:latin typeface="Constantia" panose="02030602050306030303" pitchFamily="18" charset="0"/>
              </a:rPr>
              <a:t> detrainment process and subsequent merger </a:t>
            </a:r>
            <a:r>
              <a:rPr lang="en-US" altLang="en-US" sz="1600" b="1">
                <a:latin typeface="Constantia" panose="02030602050306030303" pitchFamily="18" charset="0"/>
              </a:rPr>
              <a:t>relative to </a:t>
            </a:r>
            <a:r>
              <a:rPr lang="en-US" altLang="en-US" sz="1600" b="1">
                <a:solidFill>
                  <a:srgbClr val="00B050"/>
                </a:solidFill>
                <a:latin typeface="Constantia" panose="02030602050306030303" pitchFamily="18" charset="0"/>
              </a:rPr>
              <a:t>no-shear</a:t>
            </a:r>
            <a:r>
              <a:rPr lang="en-US" altLang="en-US" sz="1600">
                <a:solidFill>
                  <a:srgbClr val="00B050"/>
                </a:solidFill>
                <a:latin typeface="Constantia" panose="02030602050306030303" pitchFamily="18" charset="0"/>
              </a:rPr>
              <a:t> </a:t>
            </a:r>
            <a:r>
              <a:rPr lang="en-US" altLang="en-US" sz="1600">
                <a:latin typeface="Constantia" panose="02030602050306030303" pitchFamily="18" charset="0"/>
              </a:rPr>
              <a:t>case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1600" b="1" u="sng">
                <a:latin typeface="Constantia" panose="02030602050306030303" pitchFamily="18" charset="0"/>
              </a:rPr>
              <a:t>Separation</a:t>
            </a:r>
            <a:r>
              <a:rPr lang="en-US" altLang="en-US" sz="1600">
                <a:latin typeface="Constantia" panose="02030602050306030303" pitchFamily="18" charset="0"/>
              </a:rPr>
              <a:t> occurs for sufficiently strong shear</a:t>
            </a:r>
          </a:p>
          <a:p>
            <a:pPr lvl="1"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ζ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cr </a:t>
            </a:r>
            <a:r>
              <a:rPr lang="en-US" altLang="en-US" sz="1600">
                <a:latin typeface="Constantia" panose="02030602050306030303" pitchFamily="18" charset="0"/>
              </a:rPr>
              <a:t>= -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S/</a:t>
            </a:r>
            <a:r>
              <a:rPr lang="el-GR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en-US" altLang="en-US" sz="16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600">
                <a:latin typeface="Constantia" panose="02030602050306030303" pitchFamily="18" charset="0"/>
              </a:rPr>
              <a:t> delineating separation and merging is well-predicted by point vortex model</a:t>
            </a:r>
          </a:p>
          <a:p>
            <a:pPr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1600" b="1" u="sng">
                <a:latin typeface="Constantia" panose="02030602050306030303" pitchFamily="18" charset="0"/>
              </a:rPr>
              <a:t>Merging</a:t>
            </a:r>
            <a:r>
              <a:rPr lang="en-US" altLang="en-US" sz="1600">
                <a:latin typeface="Constantia" panose="02030602050306030303" pitchFamily="18" charset="0"/>
              </a:rPr>
              <a:t> initiated when </a:t>
            </a:r>
            <a:r>
              <a:rPr lang="en-US" altLang="en-US" sz="1600" b="1">
                <a:latin typeface="Constantia" panose="02030602050306030303" pitchFamily="18" charset="0"/>
              </a:rPr>
              <a:t>(a/b) reaches (a(t)/b(t))</a:t>
            </a:r>
            <a:r>
              <a:rPr lang="en-US" altLang="en-US" sz="1600" b="1" baseline="-25000">
                <a:latin typeface="Constantia" panose="02030602050306030303" pitchFamily="18" charset="0"/>
              </a:rPr>
              <a:t>cr  </a:t>
            </a:r>
            <a:r>
              <a:rPr lang="en-US" altLang="en-US" sz="1600">
                <a:latin typeface="Constantia" panose="02030602050306030303" pitchFamily="18" charset="0"/>
              </a:rPr>
              <a:t>≈ 0.235 (value for </a:t>
            </a:r>
            <a:r>
              <a:rPr lang="en-US" altLang="en-US" sz="1600">
                <a:solidFill>
                  <a:srgbClr val="00B050"/>
                </a:solidFill>
                <a:latin typeface="Constantia" panose="02030602050306030303" pitchFamily="18" charset="0"/>
              </a:rPr>
              <a:t>no-shear</a:t>
            </a:r>
            <a:r>
              <a:rPr lang="en-US" altLang="en-US" sz="1600">
                <a:latin typeface="Constantia" panose="02030602050306030303" pitchFamily="18" charset="0"/>
              </a:rPr>
              <a:t> case) is reached</a:t>
            </a:r>
          </a:p>
          <a:p>
            <a:pPr lvl="1"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en-US" sz="1600">
              <a:latin typeface="Constantia" panose="02030602050306030303" pitchFamily="18" charset="0"/>
            </a:endParaRPr>
          </a:p>
        </p:txBody>
      </p:sp>
      <p:pic>
        <p:nvPicPr>
          <p:cNvPr id="18435" name="Picture 4">
            <a:extLst>
              <a:ext uri="{FF2B5EF4-FFF2-40B4-BE49-F238E27FC236}">
                <a16:creationId xmlns:a16="http://schemas.microsoft.com/office/drawing/2014/main" id="{28CDBF5B-57AF-873A-878F-388A9C546F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638" y="4659313"/>
            <a:ext cx="2947987" cy="219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43230A-7E0F-7EE6-F9C1-119A8902D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7175"/>
            <a:ext cx="9144000" cy="568325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tx1"/>
                </a:solidFill>
                <a:latin typeface="+mn-lt"/>
              </a:rPr>
              <a:t>Viscous, Symmetric Vortices in Shear: Flow Processes</a:t>
            </a:r>
          </a:p>
        </p:txBody>
      </p:sp>
      <p:pic>
        <p:nvPicPr>
          <p:cNvPr id="18437" name="Picture 2">
            <a:extLst>
              <a:ext uri="{FF2B5EF4-FFF2-40B4-BE49-F238E27FC236}">
                <a16:creationId xmlns:a16="http://schemas.microsoft.com/office/drawing/2014/main" id="{B3584952-E1B9-849A-5A7A-FB418C9276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7438" y="908050"/>
            <a:ext cx="3206750" cy="233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TextBox 18">
            <a:extLst>
              <a:ext uri="{FF2B5EF4-FFF2-40B4-BE49-F238E27FC236}">
                <a16:creationId xmlns:a16="http://schemas.microsoft.com/office/drawing/2014/main" id="{B24A391B-FFC0-628C-2B10-342EC9C0A8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087438"/>
            <a:ext cx="2844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latin typeface="Constantia" panose="02030602050306030303" pitchFamily="18" charset="0"/>
              </a:rPr>
              <a:t>Observations:</a:t>
            </a:r>
          </a:p>
        </p:txBody>
      </p:sp>
      <p:sp>
        <p:nvSpPr>
          <p:cNvPr id="18439" name="Rectangle 7">
            <a:extLst>
              <a:ext uri="{FF2B5EF4-FFF2-40B4-BE49-F238E27FC236}">
                <a16:creationId xmlns:a16="http://schemas.microsoft.com/office/drawing/2014/main" id="{C94A9695-D930-1C45-456B-FBFE55A97E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4032250"/>
            <a:ext cx="4227513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onstantia" panose="02030602050306030303" pitchFamily="18" charset="0"/>
            </a:endParaRPr>
          </a:p>
        </p:txBody>
      </p:sp>
      <p:sp>
        <p:nvSpPr>
          <p:cNvPr id="18440" name="Rectangle 9">
            <a:extLst>
              <a:ext uri="{FF2B5EF4-FFF2-40B4-BE49-F238E27FC236}">
                <a16:creationId xmlns:a16="http://schemas.microsoft.com/office/drawing/2014/main" id="{ED28FFC0-F90B-C245-4D83-A98FF431BE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4032250"/>
            <a:ext cx="4227513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onstantia" panose="02030602050306030303" pitchFamily="18" charset="0"/>
            </a:endParaRPr>
          </a:p>
        </p:txBody>
      </p:sp>
      <p:grpSp>
        <p:nvGrpSpPr>
          <p:cNvPr id="18441" name="Group 27">
            <a:extLst>
              <a:ext uri="{FF2B5EF4-FFF2-40B4-BE49-F238E27FC236}">
                <a16:creationId xmlns:a16="http://schemas.microsoft.com/office/drawing/2014/main" id="{5D1C98D4-183E-CC9B-DA9E-E3F9C7C7B0D9}"/>
              </a:ext>
            </a:extLst>
          </p:cNvPr>
          <p:cNvGrpSpPr>
            <a:grpSpLocks/>
          </p:cNvGrpSpPr>
          <p:nvPr/>
        </p:nvGrpSpPr>
        <p:grpSpPr bwMode="auto">
          <a:xfrm>
            <a:off x="4565650" y="3155950"/>
            <a:ext cx="4229100" cy="1514475"/>
            <a:chOff x="4565650" y="3244850"/>
            <a:chExt cx="4229100" cy="1514475"/>
          </a:xfrm>
        </p:grpSpPr>
        <p:pic>
          <p:nvPicPr>
            <p:cNvPr id="18443" name="Picture 2">
              <a:extLst>
                <a:ext uri="{FF2B5EF4-FFF2-40B4-BE49-F238E27FC236}">
                  <a16:creationId xmlns:a16="http://schemas.microsoft.com/office/drawing/2014/main" id="{E967DA0E-14C0-4418-050A-9F0A34EE46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5650" y="3521075"/>
              <a:ext cx="4229100" cy="1238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44" name="Picture 3">
              <a:extLst>
                <a:ext uri="{FF2B5EF4-FFF2-40B4-BE49-F238E27FC236}">
                  <a16:creationId xmlns:a16="http://schemas.microsoft.com/office/drawing/2014/main" id="{521CAEDB-75F3-E9CD-1BD8-9BCD03CAD6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26263" y="3244850"/>
              <a:ext cx="1438275" cy="266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4A13E4B-071D-EFFC-D391-D495EB750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3D6524F-E3B0-47E5-B148-DE6A75FDA8D7}" type="slidenum">
              <a:rPr lang="en-US" altLang="en-US">
                <a:solidFill>
                  <a:srgbClr val="045C75"/>
                </a:solidFill>
                <a:latin typeface="Constantia" panose="02030602050306030303" pitchFamily="18" charset="0"/>
              </a:rPr>
              <a:pPr eaLnBrk="1" hangingPunct="1"/>
              <a:t>10</a:t>
            </a:fld>
            <a:endParaRPr lang="en-US" altLang="en-US">
              <a:solidFill>
                <a:srgbClr val="045C75"/>
              </a:solidFill>
              <a:latin typeface="Constantia" panose="02030602050306030303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597FC-B99F-D92E-95A5-D57272045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2725"/>
            <a:ext cx="9144000" cy="56515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tx1"/>
                </a:solidFill>
                <a:latin typeface="+mn-lt"/>
              </a:rPr>
              <a:t>Viscous, Asymmetric Vortices in Shear: Flow Processes</a:t>
            </a:r>
          </a:p>
        </p:txBody>
      </p:sp>
      <p:pic>
        <p:nvPicPr>
          <p:cNvPr id="5127" name="Picture 5" descr="rr949_norm_sep_final.png">
            <a:extLst>
              <a:ext uri="{FF2B5EF4-FFF2-40B4-BE49-F238E27FC236}">
                <a16:creationId xmlns:a16="http://schemas.microsoft.com/office/drawing/2014/main" id="{0D803EA2-E9BF-22AB-38EF-120F59E6C8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4313238"/>
            <a:ext cx="2709863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6" descr="rr837_norm_sep_final2.png">
            <a:extLst>
              <a:ext uri="{FF2B5EF4-FFF2-40B4-BE49-F238E27FC236}">
                <a16:creationId xmlns:a16="http://schemas.microsoft.com/office/drawing/2014/main" id="{65B304B1-62FC-8E7A-DC00-CD002B4F88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675" y="4313238"/>
            <a:ext cx="2709863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9" name="TextBox 11">
            <a:extLst>
              <a:ext uri="{FF2B5EF4-FFF2-40B4-BE49-F238E27FC236}">
                <a16:creationId xmlns:a16="http://schemas.microsoft.com/office/drawing/2014/main" id="{63075758-CB77-8D52-A1AF-0E6863930B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1363" y="1090613"/>
            <a:ext cx="31242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Constantia" panose="02030602050306030303" pitchFamily="18" charset="0"/>
              </a:rPr>
              <a:t>Observations:</a:t>
            </a:r>
          </a:p>
        </p:txBody>
      </p:sp>
      <p:sp>
        <p:nvSpPr>
          <p:cNvPr id="5130" name="TextBox 12">
            <a:extLst>
              <a:ext uri="{FF2B5EF4-FFF2-40B4-BE49-F238E27FC236}">
                <a16:creationId xmlns:a16="http://schemas.microsoft.com/office/drawing/2014/main" id="{69C5338D-C1FD-7F58-E3D9-5BD75B4A8A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6600" y="1741488"/>
            <a:ext cx="3173413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latin typeface="Constantia" panose="02030602050306030303" pitchFamily="18" charset="0"/>
              </a:rPr>
              <a:t>Again, variation of b(t) due to </a:t>
            </a:r>
            <a:r>
              <a:rPr lang="en-US" altLang="en-US" sz="2000" b="1">
                <a:solidFill>
                  <a:schemeClr val="tx2"/>
                </a:solidFill>
                <a:latin typeface="Constantia" panose="02030602050306030303" pitchFamily="18" charset="0"/>
              </a:rPr>
              <a:t>favorable</a:t>
            </a:r>
            <a:r>
              <a:rPr lang="en-US" altLang="en-US" sz="2000" b="1">
                <a:latin typeface="Constantia" panose="02030602050306030303" pitchFamily="18" charset="0"/>
              </a:rPr>
              <a:t>/</a:t>
            </a:r>
            <a:r>
              <a:rPr lang="en-US" altLang="en-US" sz="2000" b="1">
                <a:solidFill>
                  <a:srgbClr val="FF0000"/>
                </a:solidFill>
                <a:latin typeface="Constantia" panose="02030602050306030303" pitchFamily="18" charset="0"/>
              </a:rPr>
              <a:t>adverse</a:t>
            </a:r>
            <a:r>
              <a:rPr lang="en-US" altLang="en-US" sz="2000">
                <a:latin typeface="Constantia" panose="02030602050306030303" pitchFamily="18" charset="0"/>
              </a:rPr>
              <a:t> shear causes </a:t>
            </a:r>
            <a:r>
              <a:rPr lang="en-US" altLang="en-US" sz="2000" b="1">
                <a:solidFill>
                  <a:schemeClr val="tx2"/>
                </a:solidFill>
                <a:latin typeface="Constantia" panose="02030602050306030303" pitchFamily="18" charset="0"/>
              </a:rPr>
              <a:t>acceleration</a:t>
            </a:r>
            <a:r>
              <a:rPr lang="en-US" altLang="en-US" sz="2000" b="1">
                <a:latin typeface="Constantia" panose="02030602050306030303" pitchFamily="18" charset="0"/>
              </a:rPr>
              <a:t>/</a:t>
            </a:r>
            <a:r>
              <a:rPr lang="en-US" altLang="en-US" sz="2000" b="1">
                <a:solidFill>
                  <a:srgbClr val="FF0000"/>
                </a:solidFill>
                <a:latin typeface="Constantia" panose="02030602050306030303" pitchFamily="18" charset="0"/>
              </a:rPr>
              <a:t>delay</a:t>
            </a:r>
            <a:r>
              <a:rPr lang="en-US" altLang="en-US" sz="2000">
                <a:latin typeface="Constantia" panose="02030602050306030303" pitchFamily="18" charset="0"/>
              </a:rPr>
              <a:t> of detrainment process relative to </a:t>
            </a:r>
            <a:r>
              <a:rPr lang="en-US" altLang="en-US" sz="2000" b="1">
                <a:solidFill>
                  <a:srgbClr val="00B050"/>
                </a:solidFill>
                <a:latin typeface="Constantia" panose="02030602050306030303" pitchFamily="18" charset="0"/>
              </a:rPr>
              <a:t>no-shear</a:t>
            </a:r>
            <a:r>
              <a:rPr lang="en-US" altLang="en-US" sz="2000">
                <a:latin typeface="Constantia" panose="02030602050306030303" pitchFamily="18" charset="0"/>
              </a:rPr>
              <a:t> case</a:t>
            </a:r>
          </a:p>
        </p:txBody>
      </p:sp>
      <p:sp>
        <p:nvSpPr>
          <p:cNvPr id="5131" name="TextBox 25">
            <a:extLst>
              <a:ext uri="{FF2B5EF4-FFF2-40B4-BE49-F238E27FC236}">
                <a16:creationId xmlns:a16="http://schemas.microsoft.com/office/drawing/2014/main" id="{55527AC2-0435-D676-9EAA-EF2280E611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1884025"/>
            <a:ext cx="11610975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400" b="1">
                <a:latin typeface="Constantia" panose="02030602050306030303" pitchFamily="18" charset="0"/>
              </a:rPr>
              <a:t>Approach: </a:t>
            </a:r>
            <a:r>
              <a:rPr lang="en-US" altLang="en-US" sz="3600" b="1">
                <a:latin typeface="Constantia" panose="02030602050306030303" pitchFamily="18" charset="0"/>
              </a:rPr>
              <a:t>2D numerical simulation of a co-rotating vortex pair</a:t>
            </a:r>
          </a:p>
        </p:txBody>
      </p:sp>
      <p:sp>
        <p:nvSpPr>
          <p:cNvPr id="5132" name="TextBox 26">
            <a:extLst>
              <a:ext uri="{FF2B5EF4-FFF2-40B4-BE49-F238E27FC236}">
                <a16:creationId xmlns:a16="http://schemas.microsoft.com/office/drawing/2014/main" id="{FBF2DC99-37BC-D4A8-D1D2-7702FBD367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0360025"/>
            <a:ext cx="11198225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400" b="1">
                <a:latin typeface="Constantia" panose="02030602050306030303" pitchFamily="18" charset="0"/>
              </a:rPr>
              <a:t>Objective: </a:t>
            </a:r>
            <a:r>
              <a:rPr lang="en-US" altLang="en-US" sz="3600" b="1">
                <a:latin typeface="Constantia" panose="02030602050306030303" pitchFamily="18" charset="0"/>
              </a:rPr>
              <a:t>characterize interactions of two viscous unequal vortices in background shear</a:t>
            </a:r>
          </a:p>
        </p:txBody>
      </p:sp>
      <p:graphicFrame>
        <p:nvGraphicFramePr>
          <p:cNvPr id="42" name="Table 41">
            <a:extLst>
              <a:ext uri="{FF2B5EF4-FFF2-40B4-BE49-F238E27FC236}">
                <a16:creationId xmlns:a16="http://schemas.microsoft.com/office/drawing/2014/main" id="{534F6D6B-102C-B139-3D7B-BAEAA88B8605}"/>
              </a:ext>
            </a:extLst>
          </p:cNvPr>
          <p:cNvGraphicFramePr>
            <a:graphicFrameLocks noGrp="1"/>
          </p:cNvGraphicFramePr>
          <p:nvPr/>
        </p:nvGraphicFramePr>
        <p:xfrm>
          <a:off x="5948363" y="4743450"/>
          <a:ext cx="3195636" cy="16462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80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1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14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73">
                <a:tc>
                  <a:txBody>
                    <a:bodyPr/>
                    <a:lstStyle/>
                    <a:p>
                      <a:pPr algn="ctr"/>
                      <a:r>
                        <a:rPr lang="el-GR" sz="1200" dirty="0">
                          <a:latin typeface="Times New Roman" pitchFamily="18" charset="0"/>
                          <a:cs typeface="Times New Roman" pitchFamily="18" charset="0"/>
                        </a:rPr>
                        <a:t>Λ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2" marR="91422" marT="45729" marB="45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latin typeface="Times New Roman" pitchFamily="18" charset="0"/>
                          <a:cs typeface="Times New Roman" pitchFamily="18" charset="0"/>
                        </a:rPr>
                        <a:t>Predicted </a:t>
                      </a:r>
                      <a:r>
                        <a:rPr lang="el-GR" sz="1200" dirty="0">
                          <a:latin typeface="Times New Roman" pitchFamily="18" charset="0"/>
                          <a:cs typeface="Times New Roman" pitchFamily="18" charset="0"/>
                        </a:rPr>
                        <a:t>ζ</a:t>
                      </a:r>
                      <a:r>
                        <a:rPr lang="en-US" sz="1200" baseline="-25000" dirty="0" err="1">
                          <a:latin typeface="Times New Roman" pitchFamily="18" charset="0"/>
                          <a:cs typeface="Times New Roman" pitchFamily="18" charset="0"/>
                        </a:rPr>
                        <a:t>cr</a:t>
                      </a:r>
                      <a:r>
                        <a:rPr lang="en-US" sz="12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91422" marR="91422" marT="45729" marB="45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latin typeface="Times New Roman" pitchFamily="18" charset="0"/>
                          <a:cs typeface="Times New Roman" pitchFamily="18" charset="0"/>
                        </a:rPr>
                        <a:t>Empirical  </a:t>
                      </a:r>
                      <a:r>
                        <a:rPr lang="el-GR" sz="1200" dirty="0">
                          <a:latin typeface="Times New Roman" pitchFamily="18" charset="0"/>
                          <a:cs typeface="Times New Roman" pitchFamily="18" charset="0"/>
                        </a:rPr>
                        <a:t>ζ</a:t>
                      </a:r>
                      <a:r>
                        <a:rPr lang="en-US" sz="1200" baseline="-25000" dirty="0" err="1">
                          <a:latin typeface="Times New Roman" pitchFamily="18" charset="0"/>
                          <a:cs typeface="Times New Roman" pitchFamily="18" charset="0"/>
                        </a:rPr>
                        <a:t>cr</a:t>
                      </a:r>
                      <a:r>
                        <a:rPr lang="en-US" sz="12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91422" marR="91422" marT="45729" marB="45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7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itchFamily="18" charset="0"/>
                          <a:cs typeface="Times New Roman" pitchFamily="18" charset="0"/>
                        </a:rPr>
                        <a:t>1.0</a:t>
                      </a:r>
                    </a:p>
                  </a:txBody>
                  <a:tcPr marL="91422" marR="91422" marT="45729" marB="45729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itchFamily="18" charset="0"/>
                          <a:cs typeface="Times New Roman" pitchFamily="18" charset="0"/>
                        </a:rPr>
                        <a:t>-0.0091</a:t>
                      </a:r>
                    </a:p>
                  </a:txBody>
                  <a:tcPr marL="91422" marR="91422" marT="45729" marB="45729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itchFamily="18" charset="0"/>
                          <a:cs typeface="Times New Roman" pitchFamily="18" charset="0"/>
                        </a:rPr>
                        <a:t>-0.0093 ± 0.0001</a:t>
                      </a:r>
                    </a:p>
                  </a:txBody>
                  <a:tcPr marL="91422" marR="91422" marT="45729" marB="45729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7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itchFamily="18" charset="0"/>
                          <a:cs typeface="Times New Roman" pitchFamily="18" charset="0"/>
                        </a:rPr>
                        <a:t>0.9</a:t>
                      </a:r>
                    </a:p>
                  </a:txBody>
                  <a:tcPr marL="91422" marR="91422" marT="45729" marB="45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itchFamily="18" charset="0"/>
                          <a:cs typeface="Times New Roman" pitchFamily="18" charset="0"/>
                        </a:rPr>
                        <a:t>-0.0086</a:t>
                      </a:r>
                    </a:p>
                  </a:txBody>
                  <a:tcPr marL="91422" marR="91422" marT="45729" marB="45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itchFamily="18" charset="0"/>
                          <a:cs typeface="Times New Roman" pitchFamily="18" charset="0"/>
                        </a:rPr>
                        <a:t>-0.0089 ± 0.0002</a:t>
                      </a:r>
                    </a:p>
                  </a:txBody>
                  <a:tcPr marL="91422" marR="91422" marT="45729" marB="45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7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itchFamily="18" charset="0"/>
                          <a:cs typeface="Times New Roman" pitchFamily="18" charset="0"/>
                        </a:rPr>
                        <a:t>0.8</a:t>
                      </a:r>
                    </a:p>
                  </a:txBody>
                  <a:tcPr marL="91422" marR="91422" marT="45729" marB="45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itchFamily="18" charset="0"/>
                          <a:cs typeface="Times New Roman" pitchFamily="18" charset="0"/>
                        </a:rPr>
                        <a:t>-0.0081</a:t>
                      </a:r>
                    </a:p>
                  </a:txBody>
                  <a:tcPr marL="91422" marR="91422" marT="45729" marB="45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itchFamily="18" charset="0"/>
                          <a:cs typeface="Times New Roman" pitchFamily="18" charset="0"/>
                        </a:rPr>
                        <a:t>-0.0084 ± 0.0002</a:t>
                      </a:r>
                    </a:p>
                  </a:txBody>
                  <a:tcPr marL="91422" marR="91422" marT="45729" marB="45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7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itchFamily="18" charset="0"/>
                          <a:cs typeface="Times New Roman" pitchFamily="18" charset="0"/>
                        </a:rPr>
                        <a:t>0.7</a:t>
                      </a:r>
                    </a:p>
                  </a:txBody>
                  <a:tcPr marL="91422" marR="91422" marT="45729" marB="45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itchFamily="18" charset="0"/>
                          <a:cs typeface="Times New Roman" pitchFamily="18" charset="0"/>
                        </a:rPr>
                        <a:t>-0.0077</a:t>
                      </a:r>
                    </a:p>
                  </a:txBody>
                  <a:tcPr marL="91422" marR="91422" marT="45729" marB="45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itchFamily="18" charset="0"/>
                          <a:cs typeface="Times New Roman" pitchFamily="18" charset="0"/>
                        </a:rPr>
                        <a:t>-0.0077 ± 0.0001</a:t>
                      </a:r>
                    </a:p>
                  </a:txBody>
                  <a:tcPr marL="91422" marR="91422" marT="45729" marB="45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7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itchFamily="18" charset="0"/>
                          <a:cs typeface="Times New Roman" pitchFamily="18" charset="0"/>
                        </a:rPr>
                        <a:t>0.6</a:t>
                      </a:r>
                    </a:p>
                  </a:txBody>
                  <a:tcPr marL="91422" marR="91422" marT="45729" marB="45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itchFamily="18" charset="0"/>
                          <a:cs typeface="Times New Roman" pitchFamily="18" charset="0"/>
                        </a:rPr>
                        <a:t>-0.0072</a:t>
                      </a:r>
                    </a:p>
                  </a:txBody>
                  <a:tcPr marL="91422" marR="91422" marT="45729" marB="45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itchFamily="18" charset="0"/>
                          <a:cs typeface="Times New Roman" pitchFamily="18" charset="0"/>
                        </a:rPr>
                        <a:t>-0.0074 ± 0.0001</a:t>
                      </a:r>
                    </a:p>
                  </a:txBody>
                  <a:tcPr marL="91422" marR="91422" marT="45729" marB="4572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122" name="Object 1">
            <a:extLst>
              <a:ext uri="{FF2B5EF4-FFF2-40B4-BE49-F238E27FC236}">
                <a16:creationId xmlns:a16="http://schemas.microsoft.com/office/drawing/2014/main" id="{C31AD8E3-E745-9C5D-1309-4D7E2F0250E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8963" y="3968750"/>
          <a:ext cx="177800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10680552" imgH="5086358" progId="Word.Document.12">
                  <p:embed/>
                </p:oleObj>
              </mc:Choice>
              <mc:Fallback>
                <p:oleObj name="Document" r:id="rId4" imgW="10680552" imgH="5086358" progId="Word.Document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963" y="3968750"/>
                        <a:ext cx="1778000" cy="812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2">
            <a:extLst>
              <a:ext uri="{FF2B5EF4-FFF2-40B4-BE49-F238E27FC236}">
                <a16:creationId xmlns:a16="http://schemas.microsoft.com/office/drawing/2014/main" id="{B37AF9E3-B0A1-8606-BD20-EED1F827F04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94063" y="3956050"/>
          <a:ext cx="177800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6" imgW="10680552" imgH="5093929" progId="Word.Document.12">
                  <p:embed/>
                </p:oleObj>
              </mc:Choice>
              <mc:Fallback>
                <p:oleObj name="Document" r:id="rId6" imgW="10680552" imgH="5093929" progId="Word.Document.1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4063" y="3956050"/>
                        <a:ext cx="1778000" cy="812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53" name="Rectangle 45">
            <a:extLst>
              <a:ext uri="{FF2B5EF4-FFF2-40B4-BE49-F238E27FC236}">
                <a16:creationId xmlns:a16="http://schemas.microsoft.com/office/drawing/2014/main" id="{3420888E-7991-2552-CC00-0CE4B67460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9463" y="3733800"/>
            <a:ext cx="30099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ζ</a:t>
            </a:r>
            <a:r>
              <a:rPr lang="en-US" altLang="en-US" sz="20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cr</a:t>
            </a:r>
            <a:r>
              <a:rPr lang="en-US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>
                <a:latin typeface="Constantia" panose="02030602050306030303" pitchFamily="18" charset="0"/>
              </a:rPr>
              <a:t>varies with </a:t>
            </a:r>
            <a:r>
              <a:rPr lang="en-US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altLang="en-US" sz="2000">
                <a:latin typeface="Constantia" panose="02030602050306030303" pitchFamily="18" charset="0"/>
              </a:rPr>
              <a:t> as predicted by point vortex model</a:t>
            </a:r>
          </a:p>
        </p:txBody>
      </p:sp>
      <p:grpSp>
        <p:nvGrpSpPr>
          <p:cNvPr id="5154" name="Group 15">
            <a:extLst>
              <a:ext uri="{FF2B5EF4-FFF2-40B4-BE49-F238E27FC236}">
                <a16:creationId xmlns:a16="http://schemas.microsoft.com/office/drawing/2014/main" id="{A37B3B6E-E4B9-60C5-FDEC-9EDFBC51D80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835275" y="1520825"/>
            <a:ext cx="2270125" cy="852488"/>
            <a:chOff x="2286000" y="1482270"/>
            <a:chExt cx="1524000" cy="571500"/>
          </a:xfrm>
        </p:grpSpPr>
        <p:pic>
          <p:nvPicPr>
            <p:cNvPr id="5169" name="Picture 16" descr="umean_ws_n100_ab157_b24_re5000_1024_022613_vorticity0.png">
              <a:extLst>
                <a:ext uri="{FF2B5EF4-FFF2-40B4-BE49-F238E27FC236}">
                  <a16:creationId xmlns:a16="http://schemas.microsoft.com/office/drawing/2014/main" id="{C1FDDB8D-57B9-90CE-43F5-C4643B44C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0" y="1483068"/>
              <a:ext cx="760936" cy="5707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70" name="Picture 17" descr="umean_ws_n100_ab157_b24_re5000_1024_022613_vorticity45.png">
              <a:extLst>
                <a:ext uri="{FF2B5EF4-FFF2-40B4-BE49-F238E27FC236}">
                  <a16:creationId xmlns:a16="http://schemas.microsoft.com/office/drawing/2014/main" id="{1D4232DB-DF24-4A36-3AC3-D9BD46E742C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0" y="1482270"/>
              <a:ext cx="762000" cy="571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155" name="TextBox 18">
            <a:extLst>
              <a:ext uri="{FF2B5EF4-FFF2-40B4-BE49-F238E27FC236}">
                <a16:creationId xmlns:a16="http://schemas.microsoft.com/office/drawing/2014/main" id="{DD8211E7-0FF8-056C-069E-F8575699E3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63" y="1193800"/>
            <a:ext cx="28956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 b="1">
                <a:latin typeface="Constantia" panose="02030602050306030303" pitchFamily="18" charset="0"/>
              </a:rPr>
              <a:t>Separation w/ Elongation:</a:t>
            </a:r>
          </a:p>
        </p:txBody>
      </p:sp>
      <p:sp>
        <p:nvSpPr>
          <p:cNvPr id="5156" name="TextBox 19">
            <a:extLst>
              <a:ext uri="{FF2B5EF4-FFF2-40B4-BE49-F238E27FC236}">
                <a16:creationId xmlns:a16="http://schemas.microsoft.com/office/drawing/2014/main" id="{9162037E-78B5-644B-6EE1-B1AFBB4D3B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4675" y="1036638"/>
            <a:ext cx="2511425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 b="1">
                <a:latin typeface="Constantia" panose="02030602050306030303" pitchFamily="18" charset="0"/>
              </a:rPr>
              <a:t>Separation w/o Elongation:</a:t>
            </a:r>
          </a:p>
        </p:txBody>
      </p:sp>
      <p:grpSp>
        <p:nvGrpSpPr>
          <p:cNvPr id="5157" name="Group 20">
            <a:extLst>
              <a:ext uri="{FF2B5EF4-FFF2-40B4-BE49-F238E27FC236}">
                <a16:creationId xmlns:a16="http://schemas.microsoft.com/office/drawing/2014/main" id="{2A489374-2094-5AF6-A67D-28BC81EC964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92100" y="1517650"/>
            <a:ext cx="2208213" cy="868363"/>
            <a:chOff x="152400" y="1425120"/>
            <a:chExt cx="1600200" cy="628650"/>
          </a:xfrm>
        </p:grpSpPr>
        <p:pic>
          <p:nvPicPr>
            <p:cNvPr id="5167" name="Picture 21" descr="umean_ws_n10_ab157_b24_re5000_1024_030613_vorticity0.png">
              <a:extLst>
                <a:ext uri="{FF2B5EF4-FFF2-40B4-BE49-F238E27FC236}">
                  <a16:creationId xmlns:a16="http://schemas.microsoft.com/office/drawing/2014/main" id="{5641557C-6750-60ED-3730-E64B3A4267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425120"/>
              <a:ext cx="838200" cy="628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68" name="Picture 22" descr="umean_ws_n10_ab157_b24_re5000_1024_030613_vorticity184.png">
              <a:extLst>
                <a:ext uri="{FF2B5EF4-FFF2-40B4-BE49-F238E27FC236}">
                  <a16:creationId xmlns:a16="http://schemas.microsoft.com/office/drawing/2014/main" id="{485680C8-BAD4-6A65-2EA1-AD8FD95F7C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4400" y="1425120"/>
              <a:ext cx="838200" cy="628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158" name="Group 23">
            <a:extLst>
              <a:ext uri="{FF2B5EF4-FFF2-40B4-BE49-F238E27FC236}">
                <a16:creationId xmlns:a16="http://schemas.microsoft.com/office/drawing/2014/main" id="{FC87BE61-ED55-F05C-6F2E-07CB6D62C01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2805113"/>
            <a:ext cx="5665788" cy="898525"/>
            <a:chOff x="152400" y="2282370"/>
            <a:chExt cx="3962400" cy="628650"/>
          </a:xfrm>
        </p:grpSpPr>
        <p:pic>
          <p:nvPicPr>
            <p:cNvPr id="5162" name="Picture 24" descr="umean_ws_n222_rr949_ab157_b24_re5000_1024_vorticity0.png">
              <a:extLst>
                <a:ext uri="{FF2B5EF4-FFF2-40B4-BE49-F238E27FC236}">
                  <a16:creationId xmlns:a16="http://schemas.microsoft.com/office/drawing/2014/main" id="{178792FA-17DE-0E8B-655C-60E121DBB2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152400" y="2282370"/>
              <a:ext cx="838200" cy="628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63" name="Picture 27" descr="umean_ws_n222_rr949_ab157_b24_re5000_1024_vorticity7.png">
              <a:extLst>
                <a:ext uri="{FF2B5EF4-FFF2-40B4-BE49-F238E27FC236}">
                  <a16:creationId xmlns:a16="http://schemas.microsoft.com/office/drawing/2014/main" id="{FC825B7D-78A3-1938-333E-D6792E36DBF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914400" y="2282370"/>
              <a:ext cx="838200" cy="628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64" name="Picture 28" descr="umean_ws_n222_rr949_ab157_b24_re5000_1024_vorticity15.png">
              <a:extLst>
                <a:ext uri="{FF2B5EF4-FFF2-40B4-BE49-F238E27FC236}">
                  <a16:creationId xmlns:a16="http://schemas.microsoft.com/office/drawing/2014/main" id="{384866E0-2C79-ABFF-665A-8906C6365D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1676400" y="2282370"/>
              <a:ext cx="838200" cy="628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65" name="Picture 29" descr="umean_ws_n222_rr949_ab157_b24_re5000_1024_vorticity112.png">
              <a:extLst>
                <a:ext uri="{FF2B5EF4-FFF2-40B4-BE49-F238E27FC236}">
                  <a16:creationId xmlns:a16="http://schemas.microsoft.com/office/drawing/2014/main" id="{C738FEFB-8549-A507-F7E6-F6D3949A74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2514600" y="2282370"/>
              <a:ext cx="838200" cy="628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66" name="Picture 30" descr="umean_ws_n222_rr949_ab157_b24_re5000_1024_vorticity136.png">
              <a:extLst>
                <a:ext uri="{FF2B5EF4-FFF2-40B4-BE49-F238E27FC236}">
                  <a16:creationId xmlns:a16="http://schemas.microsoft.com/office/drawing/2014/main" id="{70F9CEDF-B56D-DECD-4C73-DFE09DE88D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3276600" y="2282370"/>
              <a:ext cx="838200" cy="628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159" name="TextBox 31">
            <a:extLst>
              <a:ext uri="{FF2B5EF4-FFF2-40B4-BE49-F238E27FC236}">
                <a16:creationId xmlns:a16="http://schemas.microsoft.com/office/drawing/2014/main" id="{4330C69A-FA7B-A8C8-4C5C-A90579FC0D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438" y="2433638"/>
            <a:ext cx="28956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 b="1">
                <a:latin typeface="Constantia" panose="02030602050306030303" pitchFamily="18" charset="0"/>
              </a:rPr>
              <a:t>Merger:</a:t>
            </a:r>
          </a:p>
        </p:txBody>
      </p:sp>
      <p:graphicFrame>
        <p:nvGraphicFramePr>
          <p:cNvPr id="5124" name="Object 3">
            <a:extLst>
              <a:ext uri="{FF2B5EF4-FFF2-40B4-BE49-F238E27FC236}">
                <a16:creationId xmlns:a16="http://schemas.microsoft.com/office/drawing/2014/main" id="{EEFDD89C-F356-FEBE-4822-4B06E884E32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58000" y="3784600"/>
          <a:ext cx="2197100" cy="142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17" imgW="11807742" imgH="7698037" progId="Word.Document.12">
                  <p:embed/>
                </p:oleObj>
              </mc:Choice>
              <mc:Fallback>
                <p:oleObj name="Document" r:id="rId17" imgW="11807742" imgH="7698037" progId="Word.Document.1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0" y="3784600"/>
                        <a:ext cx="2197100" cy="1422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60" name="TextBox 28">
            <a:extLst>
              <a:ext uri="{FF2B5EF4-FFF2-40B4-BE49-F238E27FC236}">
                <a16:creationId xmlns:a16="http://schemas.microsoft.com/office/drawing/2014/main" id="{668C3330-F1AB-9E02-4F0D-5C0671FB63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4100" y="4635500"/>
            <a:ext cx="419100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graphicFrame>
        <p:nvGraphicFramePr>
          <p:cNvPr id="5125" name="Object 5">
            <a:extLst>
              <a:ext uri="{FF2B5EF4-FFF2-40B4-BE49-F238E27FC236}">
                <a16:creationId xmlns:a16="http://schemas.microsoft.com/office/drawing/2014/main" id="{DD54B68C-DF18-D110-9E0A-F7ABC87A251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62550" y="4724400"/>
          <a:ext cx="2509838" cy="162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19" imgW="11807742" imgH="7686861" progId="Word.Document.12">
                  <p:embed/>
                </p:oleObj>
              </mc:Choice>
              <mc:Fallback>
                <p:oleObj name="Document" r:id="rId19" imgW="11807742" imgH="7686861" progId="Word.Document.12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2550" y="4724400"/>
                        <a:ext cx="2509838" cy="1625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Slide Number Placeholder 30">
            <a:extLst>
              <a:ext uri="{FF2B5EF4-FFF2-40B4-BE49-F238E27FC236}">
                <a16:creationId xmlns:a16="http://schemas.microsoft.com/office/drawing/2014/main" id="{A5911CE0-254A-2E43-2B35-1F0F33CC2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A791DCA-7EF0-4CAB-A249-495404D5ADFB}" type="slidenum">
              <a:rPr lang="en-US" altLang="en-US">
                <a:solidFill>
                  <a:srgbClr val="045C75"/>
                </a:solidFill>
                <a:latin typeface="Constantia" panose="02030602050306030303" pitchFamily="18" charset="0"/>
              </a:rPr>
              <a:pPr eaLnBrk="1" hangingPunct="1"/>
              <a:t>11</a:t>
            </a:fld>
            <a:endParaRPr lang="en-US" altLang="en-US">
              <a:solidFill>
                <a:srgbClr val="045C75"/>
              </a:solidFill>
              <a:latin typeface="Constantia" panose="02030602050306030303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7" name="Object 3">
            <a:extLst>
              <a:ext uri="{FF2B5EF4-FFF2-40B4-BE49-F238E27FC236}">
                <a16:creationId xmlns:a16="http://schemas.microsoft.com/office/drawing/2014/main" id="{0D4B957A-4BB7-498C-B914-29602D36BD7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8450" y="1739900"/>
          <a:ext cx="2509838" cy="162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11807742" imgH="7686861" progId="Word.Document.12">
                  <p:embed/>
                </p:oleObj>
              </mc:Choice>
              <mc:Fallback>
                <p:oleObj name="Document" r:id="rId2" imgW="11807742" imgH="7686861" progId="Word.Document.1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450" y="1739900"/>
                        <a:ext cx="2509838" cy="1625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49" name="Picture 19" descr="CircII_locmin_method_10t_combined_noumean3.png">
            <a:extLst>
              <a:ext uri="{FF2B5EF4-FFF2-40B4-BE49-F238E27FC236}">
                <a16:creationId xmlns:a16="http://schemas.microsoft.com/office/drawing/2014/main" id="{C6BCBFC1-B148-DCD3-0290-BEDEF0390C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25" y="1685925"/>
            <a:ext cx="5589588" cy="418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9BE023C-A285-975B-D155-040895037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2725"/>
            <a:ext cx="9144000" cy="56515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tx1"/>
                </a:solidFill>
                <a:latin typeface="+mn-lt"/>
              </a:rPr>
              <a:t>Viscous, Asymmetric Vortex Pairs in Shear: Enhancement</a:t>
            </a:r>
          </a:p>
        </p:txBody>
      </p:sp>
      <p:sp>
        <p:nvSpPr>
          <p:cNvPr id="6151" name="TextBox 11">
            <a:extLst>
              <a:ext uri="{FF2B5EF4-FFF2-40B4-BE49-F238E27FC236}">
                <a16:creationId xmlns:a16="http://schemas.microsoft.com/office/drawing/2014/main" id="{76D2E1AA-9B4B-948F-3098-F75F3B6C53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39813"/>
            <a:ext cx="2590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Constantia" panose="02030602050306030303" pitchFamily="18" charset="0"/>
              </a:rPr>
              <a:t>Observations:</a:t>
            </a:r>
          </a:p>
        </p:txBody>
      </p:sp>
      <p:sp>
        <p:nvSpPr>
          <p:cNvPr id="6152" name="TextBox 12">
            <a:extLst>
              <a:ext uri="{FF2B5EF4-FFF2-40B4-BE49-F238E27FC236}">
                <a16:creationId xmlns:a16="http://schemas.microsoft.com/office/drawing/2014/main" id="{979ED12F-AEF5-1CEC-CBEB-6481F9047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850" y="1422400"/>
            <a:ext cx="3033713" cy="411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>
                <a:latin typeface="Constantia" panose="02030602050306030303" pitchFamily="18" charset="0"/>
              </a:rPr>
              <a:t>Shear alters enhancement at moderate           </a:t>
            </a:r>
          </a:p>
          <a:p>
            <a:pPr lvl="1"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b="1">
                <a:solidFill>
                  <a:srgbClr val="FF0000"/>
                </a:solidFill>
                <a:latin typeface="Constantia" panose="02030602050306030303" pitchFamily="18" charset="0"/>
              </a:rPr>
              <a:t>Strong</a:t>
            </a:r>
            <a:r>
              <a:rPr lang="en-US" altLang="en-US" b="1">
                <a:latin typeface="Constantia" panose="02030602050306030303" pitchFamily="18" charset="0"/>
              </a:rPr>
              <a:t> </a:t>
            </a:r>
            <a:r>
              <a:rPr lang="en-US" altLang="en-US" b="1">
                <a:solidFill>
                  <a:srgbClr val="FF0000"/>
                </a:solidFill>
                <a:latin typeface="Constantia" panose="02030602050306030303" pitchFamily="18" charset="0"/>
              </a:rPr>
              <a:t>Adverse</a:t>
            </a:r>
            <a:r>
              <a:rPr lang="en-US" altLang="en-US">
                <a:latin typeface="Constantia" panose="02030602050306030303" pitchFamily="18" charset="0"/>
              </a:rPr>
              <a:t> shear  increases enhancement</a:t>
            </a:r>
          </a:p>
          <a:p>
            <a:pPr lvl="1"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b="1">
                <a:solidFill>
                  <a:srgbClr val="0070C0"/>
                </a:solidFill>
                <a:latin typeface="Constantia" panose="02030602050306030303" pitchFamily="18" charset="0"/>
              </a:rPr>
              <a:t>Strong</a:t>
            </a:r>
            <a:r>
              <a:rPr lang="en-US" altLang="en-US" b="1">
                <a:latin typeface="Constantia" panose="02030602050306030303" pitchFamily="18" charset="0"/>
              </a:rPr>
              <a:t> </a:t>
            </a:r>
            <a:r>
              <a:rPr lang="en-US" altLang="en-US" b="1">
                <a:solidFill>
                  <a:srgbClr val="0070C0"/>
                </a:solidFill>
                <a:latin typeface="Constantia" panose="02030602050306030303" pitchFamily="18" charset="0"/>
              </a:rPr>
              <a:t>Favorable</a:t>
            </a:r>
            <a:r>
              <a:rPr lang="en-US" altLang="en-US">
                <a:latin typeface="Constantia" panose="02030602050306030303" pitchFamily="18" charset="0"/>
              </a:rPr>
              <a:t> shear reduces enhancement</a:t>
            </a:r>
            <a:endParaRPr lang="en-US" altLang="en-US" b="1">
              <a:latin typeface="Constantia" panose="02030602050306030303" pitchFamily="18" charset="0"/>
            </a:endParaRPr>
          </a:p>
          <a:p>
            <a:pPr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en-US">
              <a:latin typeface="Constantia" panose="02030602050306030303" pitchFamily="18" charset="0"/>
            </a:endParaRPr>
          </a:p>
          <a:p>
            <a:pPr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>
                <a:latin typeface="Constantia" panose="02030602050306030303" pitchFamily="18" charset="0"/>
              </a:rPr>
              <a:t>The presence of shear never produces enhancement when the equivalent-</a:t>
            </a:r>
            <a:br>
              <a:rPr lang="en-US" altLang="en-US">
                <a:latin typeface="Constantia" panose="02030602050306030303" pitchFamily="18" charset="0"/>
              </a:rPr>
            </a:br>
            <a:r>
              <a:rPr lang="en-US" altLang="en-US">
                <a:latin typeface="Constantia" panose="02030602050306030303" pitchFamily="18" charset="0"/>
              </a:rPr>
              <a:t>no-shear case does not</a:t>
            </a:r>
          </a:p>
          <a:p>
            <a:pPr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en-US" sz="2000">
              <a:latin typeface="Constantia" panose="02030602050306030303" pitchFamily="18" charset="0"/>
            </a:endParaRPr>
          </a:p>
        </p:txBody>
      </p:sp>
      <p:sp>
        <p:nvSpPr>
          <p:cNvPr id="6153" name="TextBox 25">
            <a:extLst>
              <a:ext uri="{FF2B5EF4-FFF2-40B4-BE49-F238E27FC236}">
                <a16:creationId xmlns:a16="http://schemas.microsoft.com/office/drawing/2014/main" id="{71E76F30-04D2-B9C7-D990-0BA7702FFA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1884025"/>
            <a:ext cx="11610975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400" b="1">
                <a:latin typeface="Constantia" panose="02030602050306030303" pitchFamily="18" charset="0"/>
              </a:rPr>
              <a:t>Approach: </a:t>
            </a:r>
            <a:r>
              <a:rPr lang="en-US" altLang="en-US" sz="3600" b="1">
                <a:latin typeface="Constantia" panose="02030602050306030303" pitchFamily="18" charset="0"/>
              </a:rPr>
              <a:t>2D numerical simulation of a co-rotating vortex pair</a:t>
            </a:r>
          </a:p>
        </p:txBody>
      </p:sp>
      <p:sp>
        <p:nvSpPr>
          <p:cNvPr id="6154" name="TextBox 26">
            <a:extLst>
              <a:ext uri="{FF2B5EF4-FFF2-40B4-BE49-F238E27FC236}">
                <a16:creationId xmlns:a16="http://schemas.microsoft.com/office/drawing/2014/main" id="{F37A1D9C-5C0D-11EC-AD80-C88125A8F2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0360025"/>
            <a:ext cx="11198225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400" b="1">
                <a:latin typeface="Constantia" panose="02030602050306030303" pitchFamily="18" charset="0"/>
              </a:rPr>
              <a:t>Objective: </a:t>
            </a:r>
            <a:r>
              <a:rPr lang="en-US" altLang="en-US" sz="3600" b="1">
                <a:latin typeface="Constantia" panose="02030602050306030303" pitchFamily="18" charset="0"/>
              </a:rPr>
              <a:t>characterize interactions of two viscous unequal vortices in background shear</a:t>
            </a:r>
          </a:p>
        </p:txBody>
      </p:sp>
      <p:sp>
        <p:nvSpPr>
          <p:cNvPr id="6155" name="Rectangle 5">
            <a:extLst>
              <a:ext uri="{FF2B5EF4-FFF2-40B4-BE49-F238E27FC236}">
                <a16:creationId xmlns:a16="http://schemas.microsoft.com/office/drawing/2014/main" id="{2DD7CC9A-559E-6BD3-4776-875D3CBDA1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1700" y="3405188"/>
            <a:ext cx="465138" cy="481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>
                <a:latin typeface="Calibri" panose="020F0502020204030204" pitchFamily="34" charset="0"/>
                <a:cs typeface="Times New Roman" panose="02020603050405020304" pitchFamily="18" charset="0"/>
              </a:rPr>
              <a:t>ε</a:t>
            </a:r>
            <a:endParaRPr lang="en-US" altLang="en-US" sz="3200"/>
          </a:p>
        </p:txBody>
      </p:sp>
      <p:sp>
        <p:nvSpPr>
          <p:cNvPr id="6156" name="TextBox 41">
            <a:extLst>
              <a:ext uri="{FF2B5EF4-FFF2-40B4-BE49-F238E27FC236}">
                <a16:creationId xmlns:a16="http://schemas.microsoft.com/office/drawing/2014/main" id="{FB7F094B-971F-3386-2051-9C9A593DA1DA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3402807" y="4563269"/>
            <a:ext cx="1454150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2060"/>
                </a:solidFill>
              </a:rPr>
              <a:t>Symmetric</a:t>
            </a:r>
          </a:p>
        </p:txBody>
      </p:sp>
      <p:sp>
        <p:nvSpPr>
          <p:cNvPr id="44" name="Right Brace 43">
            <a:extLst>
              <a:ext uri="{FF2B5EF4-FFF2-40B4-BE49-F238E27FC236}">
                <a16:creationId xmlns:a16="http://schemas.microsoft.com/office/drawing/2014/main" id="{CA32D60F-1497-A4D4-14F5-3E58C613DB9F}"/>
              </a:ext>
            </a:extLst>
          </p:cNvPr>
          <p:cNvSpPr/>
          <p:nvPr/>
        </p:nvSpPr>
        <p:spPr>
          <a:xfrm rot="5400000">
            <a:off x="5525294" y="4199731"/>
            <a:ext cx="314325" cy="336391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5" name="Right Brace 44">
            <a:extLst>
              <a:ext uri="{FF2B5EF4-FFF2-40B4-BE49-F238E27FC236}">
                <a16:creationId xmlns:a16="http://schemas.microsoft.com/office/drawing/2014/main" id="{EEEEE3AF-25B0-CF5B-2971-40395860DA13}"/>
              </a:ext>
            </a:extLst>
          </p:cNvPr>
          <p:cNvSpPr/>
          <p:nvPr/>
        </p:nvSpPr>
        <p:spPr>
          <a:xfrm rot="5400000">
            <a:off x="7770019" y="5344319"/>
            <a:ext cx="257175" cy="1042987"/>
          </a:xfrm>
          <a:prstGeom prst="rightBrace">
            <a:avLst/>
          </a:prstGeom>
          <a:ln>
            <a:solidFill>
              <a:srgbClr val="FA74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159" name="TextBox 45">
            <a:extLst>
              <a:ext uri="{FF2B5EF4-FFF2-40B4-BE49-F238E27FC236}">
                <a16:creationId xmlns:a16="http://schemas.microsoft.com/office/drawing/2014/main" id="{89EF0882-DBDF-1664-7EFF-61B5092CA7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3738" y="5937250"/>
            <a:ext cx="17319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/>
              <a:t>No Enhancement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B80DF555-D0F5-D960-72D6-79B97C2F8322}"/>
              </a:ext>
            </a:extLst>
          </p:cNvPr>
          <p:cNvCxnSpPr/>
          <p:nvPr/>
        </p:nvCxnSpPr>
        <p:spPr>
          <a:xfrm flipH="1">
            <a:off x="3998913" y="4899025"/>
            <a:ext cx="11112" cy="504825"/>
          </a:xfrm>
          <a:prstGeom prst="straightConnector1">
            <a:avLst/>
          </a:prstGeom>
          <a:ln w="57150">
            <a:solidFill>
              <a:srgbClr val="00206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61" name="TextBox 42">
            <a:extLst>
              <a:ext uri="{FF2B5EF4-FFF2-40B4-BE49-F238E27FC236}">
                <a16:creationId xmlns:a16="http://schemas.microsoft.com/office/drawing/2014/main" id="{3FD1A500-A9E3-5F86-8802-542C6ED90C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6975" y="5957888"/>
            <a:ext cx="17986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Enhancement</a:t>
            </a:r>
          </a:p>
        </p:txBody>
      </p:sp>
      <p:sp>
        <p:nvSpPr>
          <p:cNvPr id="6162" name="TextBox 17">
            <a:extLst>
              <a:ext uri="{FF2B5EF4-FFF2-40B4-BE49-F238E27FC236}">
                <a16:creationId xmlns:a16="http://schemas.microsoft.com/office/drawing/2014/main" id="{3379FF3E-3A96-E0D7-2408-42D32BD1B3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6700" y="1587500"/>
            <a:ext cx="4216400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63" name="TextBox 18">
            <a:extLst>
              <a:ext uri="{FF2B5EF4-FFF2-40B4-BE49-F238E27FC236}">
                <a16:creationId xmlns:a16="http://schemas.microsoft.com/office/drawing/2014/main" id="{CBD67DE4-AC9A-427F-C40F-F1DFBC3C8F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0900" y="5600700"/>
            <a:ext cx="711200" cy="215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sz="800"/>
          </a:p>
        </p:txBody>
      </p:sp>
      <p:graphicFrame>
        <p:nvGraphicFramePr>
          <p:cNvPr id="6146" name="Object 3">
            <a:extLst>
              <a:ext uri="{FF2B5EF4-FFF2-40B4-BE49-F238E27FC236}">
                <a16:creationId xmlns:a16="http://schemas.microsoft.com/office/drawing/2014/main" id="{76AEB24B-A02C-D12A-B984-0370E9AEA1E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10150" y="5600700"/>
          <a:ext cx="2509838" cy="162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5" imgW="11807742" imgH="7686861" progId="Word.Document.12">
                  <p:embed/>
                </p:oleObj>
              </mc:Choice>
              <mc:Fallback>
                <p:oleObj name="Document" r:id="rId5" imgW="11807742" imgH="7686861" progId="Word.Document.1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0150" y="5600700"/>
                        <a:ext cx="2509838" cy="1625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8" name="Object 4">
            <a:extLst>
              <a:ext uri="{FF2B5EF4-FFF2-40B4-BE49-F238E27FC236}">
                <a16:creationId xmlns:a16="http://schemas.microsoft.com/office/drawing/2014/main" id="{CDD4134B-DC00-8A73-1F64-DCEC4C164D1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65250" y="4546600"/>
          <a:ext cx="2509838" cy="162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6" imgW="11807742" imgH="7686861" progId="Word.Document.12">
                  <p:embed/>
                </p:oleObj>
              </mc:Choice>
              <mc:Fallback>
                <p:oleObj name="Document" r:id="rId6" imgW="11807742" imgH="7686861" progId="Word.Document.1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5250" y="4546600"/>
                        <a:ext cx="2509838" cy="1625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4FF22220-3B30-E35B-6CCF-B8E0B1A79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74D2975-813E-4271-9D14-20D603941E66}" type="slidenum">
              <a:rPr lang="en-US" altLang="en-US">
                <a:solidFill>
                  <a:srgbClr val="045C75"/>
                </a:solidFill>
                <a:latin typeface="Constantia" panose="02030602050306030303" pitchFamily="18" charset="0"/>
              </a:rPr>
              <a:pPr eaLnBrk="1" hangingPunct="1"/>
              <a:t>12</a:t>
            </a:fld>
            <a:endParaRPr lang="en-US" altLang="en-US">
              <a:solidFill>
                <a:srgbClr val="045C75"/>
              </a:solidFill>
              <a:latin typeface="Constantia" panose="02030602050306030303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DD559F5B-CC8D-4547-DE2F-08FB51AF7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0958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BBE835-71C4-EB0C-C6F4-2FF33417C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288" y="1600200"/>
            <a:ext cx="8697912" cy="4889500"/>
          </a:xfrm>
        </p:spPr>
        <p:txBody>
          <a:bodyPr>
            <a:normAutofit/>
          </a:bodyPr>
          <a:lstStyle/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b="1" u="sng" dirty="0">
                <a:latin typeface="+mj-lt"/>
              </a:rPr>
              <a:t>Symmetric Pairs:</a:t>
            </a:r>
            <a:r>
              <a:rPr lang="en-US" dirty="0">
                <a:latin typeface="+mj-lt"/>
              </a:rPr>
              <a:t> merger occurs for (a/b) &lt; (a/b)</a:t>
            </a:r>
            <a:r>
              <a:rPr lang="en-US" baseline="-25000" dirty="0" err="1">
                <a:latin typeface="+mj-lt"/>
              </a:rPr>
              <a:t>cr</a:t>
            </a:r>
            <a:r>
              <a:rPr lang="en-US" dirty="0">
                <a:latin typeface="+mj-lt"/>
              </a:rPr>
              <a:t> </a:t>
            </a:r>
          </a:p>
          <a:p>
            <a:pPr marL="914717" lvl="2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>
                <a:latin typeface="+mj-lt"/>
              </a:rPr>
              <a:t>Both vortices detrain, are mutually entrained and destroyed</a:t>
            </a:r>
          </a:p>
          <a:p>
            <a:pPr marL="914717" lvl="2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>
                <a:latin typeface="+mj-lt"/>
              </a:rPr>
              <a:t>Form single vortex with </a:t>
            </a:r>
            <a:r>
              <a:rPr lang="el-GR" dirty="0">
                <a:latin typeface="+mj-lt"/>
              </a:rPr>
              <a:t>ε</a:t>
            </a:r>
            <a:r>
              <a:rPr lang="en-US" dirty="0">
                <a:latin typeface="+mj-lt"/>
              </a:rPr>
              <a:t> ~ 2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b="1" dirty="0">
                <a:latin typeface="+mj-lt"/>
              </a:rPr>
              <a:t>Effect of viscosity:</a:t>
            </a:r>
            <a:r>
              <a:rPr lang="en-US" dirty="0">
                <a:latin typeface="+mj-lt"/>
              </a:rPr>
              <a:t> a = a(t) grows and (a/b)</a:t>
            </a:r>
            <a:r>
              <a:rPr lang="en-US" baseline="-25000" dirty="0" err="1">
                <a:latin typeface="+mj-lt"/>
              </a:rPr>
              <a:t>cr</a:t>
            </a:r>
            <a:r>
              <a:rPr lang="en-US" dirty="0">
                <a:latin typeface="+mj-lt"/>
              </a:rPr>
              <a:t> eventually reached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b="1" dirty="0">
                <a:latin typeface="+mj-lt"/>
              </a:rPr>
              <a:t>Effect of asymmetry: </a:t>
            </a:r>
            <a:r>
              <a:rPr lang="en-US" dirty="0">
                <a:latin typeface="+mj-lt"/>
              </a:rPr>
              <a:t>outcome altered by relative timing of core detrainment and destruction </a:t>
            </a:r>
          </a:p>
          <a:p>
            <a:pPr marL="914717" lvl="2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>
                <a:latin typeface="+mj-lt"/>
              </a:rPr>
              <a:t>Form single vortex with 1 ≤ </a:t>
            </a:r>
            <a:r>
              <a:rPr lang="el-GR" sz="2000" dirty="0"/>
              <a:t>ε</a:t>
            </a:r>
            <a:r>
              <a:rPr lang="en-US" sz="2000" dirty="0"/>
              <a:t> &lt; 2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b="1" dirty="0">
                <a:latin typeface="+mj-lt"/>
              </a:rPr>
              <a:t>Effect of shear: </a:t>
            </a:r>
            <a:r>
              <a:rPr lang="en-US" dirty="0">
                <a:latin typeface="+mj-lt"/>
              </a:rPr>
              <a:t>b = b(t) causes variation in induced strain</a:t>
            </a:r>
          </a:p>
          <a:p>
            <a:pPr marL="914717" lvl="2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>
                <a:latin typeface="+mj-lt"/>
              </a:rPr>
              <a:t>Zeta ≤ </a:t>
            </a:r>
            <a:r>
              <a:rPr lang="en-US" dirty="0" err="1">
                <a:latin typeface="+mj-lt"/>
              </a:rPr>
              <a:t>zeta_cr</a:t>
            </a:r>
            <a:r>
              <a:rPr lang="en-US" dirty="0">
                <a:latin typeface="+mj-lt"/>
              </a:rPr>
              <a:t>: </a:t>
            </a:r>
            <a:r>
              <a:rPr lang="en-US" dirty="0" err="1">
                <a:latin typeface="+mj-lt"/>
              </a:rPr>
              <a:t>separative</a:t>
            </a:r>
            <a:r>
              <a:rPr lang="en-US" dirty="0">
                <a:latin typeface="+mj-lt"/>
              </a:rPr>
              <a:t> motion (no merger)</a:t>
            </a:r>
          </a:p>
          <a:p>
            <a:pPr marL="914717" lvl="2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>
                <a:latin typeface="+mj-lt"/>
              </a:rPr>
              <a:t>Zeta &gt; </a:t>
            </a:r>
            <a:r>
              <a:rPr lang="en-US" dirty="0" err="1">
                <a:latin typeface="+mj-lt"/>
              </a:rPr>
              <a:t>zeta_cr</a:t>
            </a:r>
            <a:r>
              <a:rPr lang="en-US" dirty="0">
                <a:latin typeface="+mj-lt"/>
              </a:rPr>
              <a:t>: single vortex forms, enhancement altered</a:t>
            </a:r>
          </a:p>
          <a:p>
            <a:pPr marL="914717" lvl="2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b="1" dirty="0">
              <a:latin typeface="+mj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AD9714-7A7F-679D-5924-8CFBBF32F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B20FA4C-CC42-4547-9C50-EA464E11A306}" type="slidenum">
              <a:rPr lang="en-US" altLang="en-US">
                <a:solidFill>
                  <a:srgbClr val="045C75"/>
                </a:solidFill>
                <a:latin typeface="Constantia" panose="02030602050306030303" pitchFamily="18" charset="0"/>
              </a:rPr>
              <a:pPr eaLnBrk="1" hangingPunct="1"/>
              <a:t>13</a:t>
            </a:fld>
            <a:endParaRPr lang="en-US" altLang="en-US">
              <a:solidFill>
                <a:srgbClr val="045C75"/>
              </a:solidFill>
              <a:latin typeface="Constantia" panose="02030602050306030303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9601</TotalTime>
  <Words>1138</Words>
  <Application>Microsoft Office PowerPoint</Application>
  <PresentationFormat>On-screen Show (4:3)</PresentationFormat>
  <Paragraphs>180</Paragraphs>
  <Slides>13</Slides>
  <Notes>0</Notes>
  <HiddenSlides>0</HiddenSlides>
  <MMClips>2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Calibri</vt:lpstr>
      <vt:lpstr>Constantia</vt:lpstr>
      <vt:lpstr>Wingdings 2</vt:lpstr>
      <vt:lpstr>Times New Roman</vt:lpstr>
      <vt:lpstr>Wingdings</vt:lpstr>
      <vt:lpstr>Flow</vt:lpstr>
      <vt:lpstr>Microsoft Word Document</vt:lpstr>
      <vt:lpstr>Equation</vt:lpstr>
      <vt:lpstr>Interaction regimes of  unequal viscous vortex pairs  in the presence of background shear </vt:lpstr>
      <vt:lpstr>Interaction of Co-rotating Vortices in Viscous Fluid</vt:lpstr>
      <vt:lpstr>PowerPoint Presentation</vt:lpstr>
      <vt:lpstr>Vortex Interactions</vt:lpstr>
      <vt:lpstr>PowerPoint Presentation</vt:lpstr>
      <vt:lpstr>PowerPoint Presentation</vt:lpstr>
      <vt:lpstr>PowerPoint Presentation</vt:lpstr>
      <vt:lpstr>PowerPoint Presentation</vt:lpstr>
      <vt:lpstr>Viscous, Symmetric Vortices in Shear: Flow Regimes</vt:lpstr>
      <vt:lpstr>Viscous, Symmetric Vortices in Shear: Flow Processes</vt:lpstr>
      <vt:lpstr>Viscous, Asymmetric Vortices in Shear: Flow Processes</vt:lpstr>
      <vt:lpstr>Viscous, Asymmetric Vortex Pairs in Shear: Enhancement</vt:lpstr>
      <vt:lpstr>Summary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Patrick Folz</dc:creator>
  <cp:lastModifiedBy>Patrick Folz</cp:lastModifiedBy>
  <cp:revision>755</cp:revision>
  <dcterms:created xsi:type="dcterms:W3CDTF">2013-11-23T04:41:48Z</dcterms:created>
  <dcterms:modified xsi:type="dcterms:W3CDTF">2024-06-05T01:59:19Z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